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9" name="Shape 449"/>
          <p:cNvSpPr/>
          <p:nvPr>
            <p:ph type="sldImg"/>
          </p:nvPr>
        </p:nvSpPr>
        <p:spPr>
          <a:xfrm>
            <a:off x="1143000" y="685800"/>
            <a:ext cx="4572000" cy="3429000"/>
          </a:xfrm>
          <a:prstGeom prst="rect">
            <a:avLst/>
          </a:prstGeom>
        </p:spPr>
        <p:txBody>
          <a:bodyPr/>
          <a:lstStyle/>
          <a:p>
            <a:pPr/>
          </a:p>
        </p:txBody>
      </p:sp>
      <p:sp>
        <p:nvSpPr>
          <p:cNvPr id="450" name="Shape 45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servation Title">
    <p:spTree>
      <p:nvGrpSpPr>
        <p:cNvPr id="1" name=""/>
        <p:cNvGrpSpPr/>
        <p:nvPr/>
      </p:nvGrpSpPr>
      <p:grpSpPr>
        <a:xfrm>
          <a:off x="0" y="0"/>
          <a:ext cx="0" cy="0"/>
          <a:chOff x="0" y="0"/>
          <a:chExt cx="0" cy="0"/>
        </a:xfrm>
      </p:grpSpPr>
      <p:sp>
        <p:nvSpPr>
          <p:cNvPr id="17" name="Observation…"/>
          <p:cNvSpPr txBox="1"/>
          <p:nvPr>
            <p:ph type="body" sz="quarter" idx="21"/>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Observation</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p:bg>
      <p:bgPr>
        <a:solidFill>
          <a:srgbClr val="171717"/>
        </a:solidFill>
      </p:bgPr>
    </p:bg>
    <p:spTree>
      <p:nvGrpSpPr>
        <p:cNvPr id="1" name=""/>
        <p:cNvGrpSpPr/>
        <p:nvPr/>
      </p:nvGrpSpPr>
      <p:grpSpPr>
        <a:xfrm>
          <a:off x="0" y="0"/>
          <a:ext cx="0" cy="0"/>
          <a:chOff x="0" y="0"/>
          <a:chExt cx="0" cy="0"/>
        </a:xfrm>
      </p:grpSpPr>
      <p:sp>
        <p:nvSpPr>
          <p:cNvPr id="134" name="Rectangle"/>
          <p:cNvSpPr/>
          <p:nvPr/>
        </p:nvSpPr>
        <p:spPr>
          <a:xfrm rot="17997048">
            <a:off x="-6267695" y="-4131248"/>
            <a:ext cx="22577850" cy="18466549"/>
          </a:xfrm>
          <a:prstGeom prst="rect">
            <a:avLst/>
          </a:prstGeom>
          <a:solidFill>
            <a:srgbClr val="252525"/>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35" name="We suggest 30 minutes for this activity.…"/>
          <p:cNvSpPr txBox="1"/>
          <p:nvPr>
            <p:ph type="body" sz="quarter" idx="21"/>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solidFill>
                  <a:srgbClr val="FFFFFF"/>
                </a:solidFill>
                <a:latin typeface="Helvetica"/>
                <a:ea typeface="Helvetica"/>
                <a:cs typeface="Helvetica"/>
                <a:sym typeface="Helvetica"/>
              </a:defRPr>
            </a:pPr>
            <a:r>
              <a:t>We suggest </a:t>
            </a:r>
            <a:r>
              <a:rPr b="1"/>
              <a:t>30 minutes</a:t>
            </a:r>
            <a:r>
              <a:t> for this activity. </a:t>
            </a:r>
          </a:p>
          <a:p>
            <a:pPr marL="0" indent="0">
              <a:spcBef>
                <a:spcPts val="0"/>
              </a:spcBef>
              <a:buSzTx/>
              <a:buNone/>
              <a:defRPr sz="5100">
                <a:solidFill>
                  <a:srgbClr val="FFFFFF"/>
                </a:solidFill>
                <a:latin typeface="Helvetica"/>
                <a:ea typeface="Helvetica"/>
                <a:cs typeface="Helvetica"/>
                <a:sym typeface="Helvetica"/>
              </a:defRPr>
            </a:pPr>
            <a:r>
              <a:t>How much time you spend is up to you!</a:t>
            </a:r>
          </a:p>
        </p:txBody>
      </p:sp>
      <p:sp>
        <p:nvSpPr>
          <p:cNvPr id="136" name="Introduction"/>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Introduction</a:t>
            </a:r>
          </a:p>
        </p:txBody>
      </p:sp>
      <p:sp>
        <p:nvSpPr>
          <p:cNvPr id="137" name="Write before you talk. Write or sketch lots of your ideas on sticky notes before talking about them.  During discussions, capture the main points on sticky notes and post to the wall.…"/>
          <p:cNvSpPr txBox="1"/>
          <p:nvPr>
            <p:ph type="body" sz="quarter" idx="23"/>
          </p:nvPr>
        </p:nvSpPr>
        <p:spPr>
          <a:xfrm>
            <a:off x="1397603" y="5777437"/>
            <a:ext cx="8756337" cy="45720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0"/>
              </a:spcBef>
              <a:buClr>
                <a:schemeClr val="accent1"/>
              </a:buClr>
              <a:buSzPct val="100000"/>
              <a:defRPr spc="-59" sz="3000">
                <a:solidFill>
                  <a:srgbClr val="FFFFFF"/>
                </a:solidFill>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0"/>
              </a:spcBef>
              <a:buClr>
                <a:schemeClr val="accent1"/>
              </a:buClr>
              <a:buSzPct val="100000"/>
              <a:defRPr spc="-59" sz="3000">
                <a:solidFill>
                  <a:srgbClr val="FFFFFF"/>
                </a:solidFill>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138" name="Everyone participates. Everyone has a Sharpie, everyone has a pad of sticky notes.…"/>
          <p:cNvSpPr txBox="1"/>
          <p:nvPr>
            <p:ph type="body" sz="quarter" idx="24"/>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1"/>
              </a:buClr>
              <a:buSzPct val="100000"/>
              <a:tabLst>
                <a:tab pos="368300" algn="l"/>
              </a:tabLst>
              <a:defRPr spc="-59" sz="3000">
                <a:solidFill>
                  <a:srgbClr val="FFFFFF"/>
                </a:solidFill>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139"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140"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141"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142"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143"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144"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145"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146"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14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1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stuctional Copy">
    <p:bg>
      <p:bgPr>
        <a:solidFill>
          <a:srgbClr val="171717"/>
        </a:solidFill>
      </p:bgPr>
    </p:bg>
    <p:spTree>
      <p:nvGrpSpPr>
        <p:cNvPr id="1" name=""/>
        <p:cNvGrpSpPr/>
        <p:nvPr/>
      </p:nvGrpSpPr>
      <p:grpSpPr>
        <a:xfrm>
          <a:off x="0" y="0"/>
          <a:ext cx="0" cy="0"/>
          <a:chOff x="0" y="0"/>
          <a:chExt cx="0" cy="0"/>
        </a:xfrm>
      </p:grpSpPr>
      <p:sp>
        <p:nvSpPr>
          <p:cNvPr id="155" name="Rectangle"/>
          <p:cNvSpPr/>
          <p:nvPr/>
        </p:nvSpPr>
        <p:spPr>
          <a:xfrm rot="17997048">
            <a:off x="-6267695" y="-4131248"/>
            <a:ext cx="22577850" cy="18466549"/>
          </a:xfrm>
          <a:prstGeom prst="rect">
            <a:avLst/>
          </a:prstGeom>
          <a:solidFill>
            <a:srgbClr val="252525"/>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56"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157"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158"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159"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160"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161"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162"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163"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164" name="When should you use this activity?"/>
          <p:cNvSpPr txBox="1"/>
          <p:nvPr/>
        </p:nvSpPr>
        <p:spPr>
          <a:xfrm>
            <a:off x="1273513" y="3473779"/>
            <a:ext cx="9949267"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solidFill>
                  <a:srgbClr val="FFFFFF"/>
                </a:solidFill>
                <a:latin typeface="Helvetica"/>
                <a:ea typeface="Helvetica"/>
                <a:cs typeface="Helvetica"/>
                <a:sym typeface="Helvetica"/>
              </a:defRPr>
            </a:lvl1pPr>
          </a:lstStyle>
          <a:p>
            <a:pPr/>
            <a:r>
              <a:t>When should you use this activity?</a:t>
            </a:r>
          </a:p>
        </p:txBody>
      </p:sp>
      <p:sp>
        <p:nvSpPr>
          <p:cNvPr id="165" name="Phase"/>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Phase</a:t>
            </a:r>
          </a:p>
        </p:txBody>
      </p:sp>
      <p:sp>
        <p:nvSpPr>
          <p:cNvPr id="166" name="Use this method early and often to test your prototype or solution by seeing how users work through a series of tasks while speaking their thoughts out loud.There are no bad ideas."/>
          <p:cNvSpPr txBox="1"/>
          <p:nvPr/>
        </p:nvSpPr>
        <p:spPr>
          <a:xfrm>
            <a:off x="892283" y="4804586"/>
            <a:ext cx="21162549" cy="487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R="55562" indent="0" algn="l" defTabSz="1244600">
              <a:spcBef>
                <a:spcPts val="2000"/>
              </a:spcBef>
              <a:buClr>
                <a:srgbClr val="F7B92B"/>
              </a:buClr>
              <a:tabLst>
                <a:tab pos="368300" algn="l"/>
              </a:tabLst>
              <a:defRPr b="0" spc="-159" sz="8000">
                <a:solidFill>
                  <a:srgbClr val="FFFFFF"/>
                </a:solidFill>
                <a:uFill>
                  <a:solidFill>
                    <a:srgbClr val="424242"/>
                  </a:solidFill>
                </a:uFill>
                <a:latin typeface="Helvetica"/>
                <a:ea typeface="Helvetica"/>
                <a:cs typeface="Helvetica"/>
                <a:sym typeface="Helvetica"/>
              </a:defRPr>
            </a:pPr>
            <a:r>
              <a:t>Use this method early and often to test your prototype or solution by seeing how users work through a series of tasks while speaking their thoughts out loud.There are no bad ideas.</a:t>
            </a:r>
          </a:p>
        </p:txBody>
      </p:sp>
      <p:sp>
        <p:nvSpPr>
          <p:cNvPr id="16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p:bg>
      <p:bgPr>
        <a:solidFill>
          <a:srgbClr val="F3F3F3"/>
        </a:solidFill>
      </p:bgPr>
    </p:bg>
    <p:spTree>
      <p:nvGrpSpPr>
        <p:cNvPr id="1" name=""/>
        <p:cNvGrpSpPr/>
        <p:nvPr/>
      </p:nvGrpSpPr>
      <p:grpSpPr>
        <a:xfrm>
          <a:off x="0" y="0"/>
          <a:ext cx="0" cy="0"/>
          <a:chOff x="0" y="0"/>
          <a:chExt cx="0" cy="0"/>
        </a:xfrm>
      </p:grpSpPr>
      <p:sp>
        <p:nvSpPr>
          <p:cNvPr id="17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176" name="6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60 min</a:t>
            </a:r>
          </a:p>
        </p:txBody>
      </p:sp>
      <p:sp>
        <p:nvSpPr>
          <p:cNvPr id="177" name="Hills"/>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Hills</a:t>
            </a:r>
          </a:p>
        </p:txBody>
      </p:sp>
      <p:sp>
        <p:nvSpPr>
          <p:cNvPr id="178" name="We suggest 60 minutes for this activity.…"/>
          <p:cNvSpPr txBox="1"/>
          <p:nvPr>
            <p:ph type="body" sz="quarter" idx="21"/>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latin typeface="Helvetica"/>
                <a:ea typeface="Helvetica"/>
                <a:cs typeface="Helvetica"/>
                <a:sym typeface="Helvetica"/>
              </a:defRPr>
            </a:pPr>
            <a:r>
              <a:t>We suggest </a:t>
            </a:r>
            <a:r>
              <a:rPr b="1"/>
              <a:t>60 minutes</a:t>
            </a:r>
            <a:r>
              <a:t> for this activity. </a:t>
            </a:r>
          </a:p>
          <a:p>
            <a:pPr marL="0" indent="0">
              <a:spcBef>
                <a:spcPts val="0"/>
              </a:spcBef>
              <a:buSzTx/>
              <a:buNone/>
              <a:defRPr sz="5100">
                <a:latin typeface="Helvetica"/>
                <a:ea typeface="Helvetica"/>
                <a:cs typeface="Helvetica"/>
                <a:sym typeface="Helvetica"/>
              </a:defRPr>
            </a:pPr>
            <a:r>
              <a:t>How much time you spend is up to you!</a:t>
            </a:r>
          </a:p>
        </p:txBody>
      </p:sp>
      <p:sp>
        <p:nvSpPr>
          <p:cNvPr id="179" name="Introductio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Introduction</a:t>
            </a:r>
          </a:p>
        </p:txBody>
      </p:sp>
      <p:sp>
        <p:nvSpPr>
          <p:cNvPr id="180" name="Write before you talk. Write or sketch lots of your ideas on sticky notes before talking about them.  During discussions, capture the main points on sticky notes and post to the wall.…"/>
          <p:cNvSpPr txBox="1"/>
          <p:nvPr>
            <p:ph type="body" sz="quarter" idx="22"/>
          </p:nvPr>
        </p:nvSpPr>
        <p:spPr>
          <a:xfrm>
            <a:off x="1397603" y="5777437"/>
            <a:ext cx="8756337" cy="50800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2000"/>
              </a:spcBef>
              <a:buClr>
                <a:schemeClr val="accent1"/>
              </a:buClr>
              <a:buSzPct val="100000"/>
              <a:defRPr spc="-59" sz="3000">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2000"/>
              </a:spcBef>
              <a:buClr>
                <a:schemeClr val="accent1"/>
              </a:buClr>
              <a:buSzPct val="100000"/>
              <a:defRPr spc="-59" sz="3000">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181" name="Everyone participates. Everyone has a Sharpie, everyone has a pad of sticky notes.…"/>
          <p:cNvSpPr txBox="1"/>
          <p:nvPr>
            <p:ph type="body" sz="quarter" idx="23"/>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18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1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1">
    <p:bg>
      <p:bgPr>
        <a:solidFill>
          <a:srgbClr val="F3F3F3"/>
        </a:solidFill>
      </p:bgPr>
    </p:bg>
    <p:spTree>
      <p:nvGrpSpPr>
        <p:cNvPr id="1" name=""/>
        <p:cNvGrpSpPr/>
        <p:nvPr/>
      </p:nvGrpSpPr>
      <p:grpSpPr>
        <a:xfrm>
          <a:off x="0" y="0"/>
          <a:ext cx="0" cy="0"/>
          <a:chOff x="0" y="0"/>
          <a:chExt cx="0" cy="0"/>
        </a:xfrm>
      </p:grpSpPr>
      <p:sp>
        <p:nvSpPr>
          <p:cNvPr id="190"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191" name="6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60 min</a:t>
            </a:r>
          </a:p>
        </p:txBody>
      </p:sp>
      <p:sp>
        <p:nvSpPr>
          <p:cNvPr id="192" name="Hills"/>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Hills</a:t>
            </a:r>
          </a:p>
        </p:txBody>
      </p:sp>
      <p:sp>
        <p:nvSpPr>
          <p:cNvPr id="193" name="Introduction"/>
          <p:cNvSpPr txBox="1"/>
          <p:nvPr>
            <p:ph type="body" sz="quarter" idx="21"/>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Introduction</a:t>
            </a:r>
          </a:p>
        </p:txBody>
      </p:sp>
      <p:sp>
        <p:nvSpPr>
          <p:cNvPr id="194" name="When should you use this activity?"/>
          <p:cNvSpPr txBox="1"/>
          <p:nvPr>
            <p:ph type="body" sz="quarter" idx="22"/>
          </p:nvPr>
        </p:nvSpPr>
        <p:spPr>
          <a:xfrm>
            <a:off x="1273513" y="3473779"/>
            <a:ext cx="9949267" cy="774701"/>
          </a:xfrm>
          <a:prstGeom prst="rect">
            <a:avLst/>
          </a:prstGeom>
        </p:spPr>
        <p:txBody>
          <a:bodyPr wrap="none" lIns="0" tIns="0" rIns="0" bIns="0" anchor="t">
            <a:spAutoFit/>
          </a:bodyPr>
          <a:lstStyle>
            <a:lvl1pPr marL="0" indent="0">
              <a:spcBef>
                <a:spcPts val="0"/>
              </a:spcBef>
              <a:buSzTx/>
              <a:buNone/>
              <a:defRPr sz="5100">
                <a:latin typeface="Helvetica"/>
                <a:ea typeface="Helvetica"/>
                <a:cs typeface="Helvetica"/>
                <a:sym typeface="Helvetica"/>
              </a:defRPr>
            </a:lvl1pPr>
          </a:lstStyle>
          <a:p>
            <a:pPr/>
            <a:r>
              <a:t>When should you use this activity?</a:t>
            </a:r>
          </a:p>
        </p:txBody>
      </p:sp>
      <p:sp>
        <p:nvSpPr>
          <p:cNvPr id="195" name="Use this method early and often to test your prototype or solution by seeing how users work through a series of tasks while speaking their thoughts out loud.There are no bad ideas."/>
          <p:cNvSpPr txBox="1"/>
          <p:nvPr>
            <p:ph type="body" sz="half" idx="23"/>
          </p:nvPr>
        </p:nvSpPr>
        <p:spPr>
          <a:xfrm>
            <a:off x="892283" y="4804586"/>
            <a:ext cx="21162549" cy="4876801"/>
          </a:xfrm>
          <a:prstGeom prst="rect">
            <a:avLst/>
          </a:prstGeom>
        </p:spPr>
        <p:txBody>
          <a:bodyPr lIns="0" tIns="0" rIns="0" bIns="0" anchor="t">
            <a:spAutoFit/>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Use this method early and often to test your prototype or solution by seeing how users work through a series of tasks while speaking their thoughts out loud.There are no bad ideas.</a:t>
            </a:r>
          </a:p>
        </p:txBody>
      </p:sp>
      <p:sp>
        <p:nvSpPr>
          <p:cNvPr id="19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1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p:bg>
      <p:bgPr>
        <a:solidFill>
          <a:srgbClr val="FFFFFF"/>
        </a:solidFill>
      </p:bgPr>
    </p:bg>
    <p:spTree>
      <p:nvGrpSpPr>
        <p:cNvPr id="1" name=""/>
        <p:cNvGrpSpPr/>
        <p:nvPr/>
      </p:nvGrpSpPr>
      <p:grpSpPr>
        <a:xfrm>
          <a:off x="0" y="0"/>
          <a:ext cx="0" cy="0"/>
          <a:chOff x="0" y="0"/>
          <a:chExt cx="0" cy="0"/>
        </a:xfrm>
      </p:grpSpPr>
      <p:pic>
        <p:nvPicPr>
          <p:cNvPr id="204" name="Image" descr="Image"/>
          <p:cNvPicPr>
            <a:picLocks noChangeAspect="1"/>
          </p:cNvPicPr>
          <p:nvPr/>
        </p:nvPicPr>
        <p:blipFill>
          <a:blip r:embed="rId2">
            <a:extLst/>
          </a:blip>
          <a:srcRect l="0" t="2125" r="0" b="0"/>
          <a:stretch>
            <a:fillRect/>
          </a:stretch>
        </p:blipFill>
        <p:spPr>
          <a:xfrm>
            <a:off x="11947019" y="-97812"/>
            <a:ext cx="12538987" cy="14220392"/>
          </a:xfrm>
          <a:prstGeom prst="rect">
            <a:avLst/>
          </a:prstGeom>
          <a:ln w="12700">
            <a:miter lim="400000"/>
          </a:ln>
        </p:spPr>
      </p:pic>
      <p:sp>
        <p:nvSpPr>
          <p:cNvPr id="20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8"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09" name="Enter a Phase"/>
          <p:cNvSpPr txBox="1"/>
          <p:nvPr>
            <p:ph type="body" sz="quarter" idx="21"/>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4">
                    <a:hueOff val="-461056"/>
                    <a:satOff val="4338"/>
                    <a:lumOff val="-10225"/>
                  </a:schemeClr>
                </a:solidFill>
                <a:latin typeface="Helvetica"/>
                <a:ea typeface="Helvetica"/>
                <a:cs typeface="Helvetica"/>
                <a:sym typeface="Helvetica"/>
              </a:defRPr>
            </a:lvl1pPr>
          </a:lstStyle>
          <a:p>
            <a:pPr/>
            <a:r>
              <a:t>Enter a Phase</a:t>
            </a:r>
          </a:p>
        </p:txBody>
      </p:sp>
      <p:sp>
        <p:nvSpPr>
          <p:cNvPr id="210" name="Image"/>
          <p:cNvSpPr/>
          <p:nvPr>
            <p:ph type="pic" sz="half" idx="22"/>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11"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212"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1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14"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15" name="Activity name"/>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Activity name</a:t>
            </a:r>
          </a:p>
        </p:txBody>
      </p:sp>
      <p:sp>
        <p:nvSpPr>
          <p:cNvPr id="21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sp>
        <p:nvSpPr>
          <p:cNvPr id="2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2">
    <p:bg>
      <p:bgPr>
        <a:solidFill>
          <a:srgbClr val="FFFFFF"/>
        </a:solidFill>
      </p:bgPr>
    </p:bg>
    <p:spTree>
      <p:nvGrpSpPr>
        <p:cNvPr id="1" name=""/>
        <p:cNvGrpSpPr/>
        <p:nvPr/>
      </p:nvGrpSpPr>
      <p:grpSpPr>
        <a:xfrm>
          <a:off x="0" y="0"/>
          <a:ext cx="0" cy="0"/>
          <a:chOff x="0" y="0"/>
          <a:chExt cx="0" cy="0"/>
        </a:xfrm>
      </p:grpSpPr>
      <p:pic>
        <p:nvPicPr>
          <p:cNvPr id="224" name="Activity_red.jpg" descr="Activity_red.jpg"/>
          <p:cNvPicPr>
            <a:picLocks noChangeAspect="1"/>
          </p:cNvPicPr>
          <p:nvPr/>
        </p:nvPicPr>
        <p:blipFill>
          <a:blip r:embed="rId2">
            <a:extLst/>
          </a:blip>
          <a:srcRect l="67172" t="5189" r="95" b="35814"/>
          <a:stretch>
            <a:fillRect/>
          </a:stretch>
        </p:blipFill>
        <p:spPr>
          <a:xfrm>
            <a:off x="12148275" y="-835"/>
            <a:ext cx="12288687" cy="13845698"/>
          </a:xfrm>
          <a:prstGeom prst="rect">
            <a:avLst/>
          </a:prstGeom>
          <a:ln w="12700">
            <a:miter lim="400000"/>
          </a:ln>
        </p:spPr>
      </p:pic>
      <p:sp>
        <p:nvSpPr>
          <p:cNvPr id="22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28" name="Rectangle"/>
          <p:cNvSpPr/>
          <p:nvPr>
            <p:ph type="body" idx="21"/>
          </p:nvPr>
        </p:nvSpPr>
        <p:spPr>
          <a:xfrm>
            <a:off x="-25400" y="-25400"/>
            <a:ext cx="12192003" cy="13766800"/>
          </a:xfrm>
          <a:prstGeom prst="rect">
            <a:avLst/>
          </a:prstGeom>
          <a:solidFill>
            <a:srgbClr val="FFFFFF"/>
          </a:solidFill>
        </p:spPr>
        <p:txBody>
          <a:bodyPr lIns="0" tIns="0" rIns="0" bIns="0">
            <a:noAutofit/>
          </a:bodyPr>
          <a:lstStyle/>
          <a:p>
            <a:pPr marL="0" indent="0" algn="ctr">
              <a:spcBef>
                <a:spcPts val="0"/>
              </a:spcBef>
              <a:buSzTx/>
              <a:buNone/>
              <a:defRPr sz="3200">
                <a:solidFill>
                  <a:srgbClr val="FFFFFF"/>
                </a:solidFill>
                <a:latin typeface="+mn-lt"/>
                <a:ea typeface="+mn-ea"/>
                <a:cs typeface="+mn-cs"/>
                <a:sym typeface="Helvetica Neue Medium"/>
              </a:defRPr>
            </a:pPr>
          </a:p>
        </p:txBody>
      </p:sp>
      <p:sp>
        <p:nvSpPr>
          <p:cNvPr id="229"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5">
                    <a:hueOff val="-82419"/>
                    <a:satOff val="-9513"/>
                    <a:lumOff val="-16343"/>
                  </a:schemeClr>
                </a:solidFill>
                <a:latin typeface="Helvetica"/>
                <a:ea typeface="Helvetica"/>
                <a:cs typeface="Helvetica"/>
                <a:sym typeface="Helvetica"/>
              </a:defRPr>
            </a:lvl1pPr>
          </a:lstStyle>
          <a:p>
            <a:pPr/>
            <a:r>
              <a:t>Enter a Phase</a:t>
            </a:r>
          </a:p>
        </p:txBody>
      </p:sp>
      <p:sp>
        <p:nvSpPr>
          <p:cNvPr id="230" name="Image"/>
          <p:cNvSpPr/>
          <p:nvPr>
            <p:ph type="pic" sz="half" idx="23"/>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31"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232"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3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34"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235" name="Activity name"/>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Activity name</a:t>
            </a:r>
          </a:p>
        </p:txBody>
      </p:sp>
      <p:sp>
        <p:nvSpPr>
          <p:cNvPr id="23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1">
    <p:bg>
      <p:bgPr>
        <a:solidFill>
          <a:srgbClr val="FFFFFF"/>
        </a:solidFill>
      </p:bgPr>
    </p:bg>
    <p:spTree>
      <p:nvGrpSpPr>
        <p:cNvPr id="1" name=""/>
        <p:cNvGrpSpPr/>
        <p:nvPr/>
      </p:nvGrpSpPr>
      <p:grpSpPr>
        <a:xfrm>
          <a:off x="0" y="0"/>
          <a:ext cx="0" cy="0"/>
          <a:chOff x="0" y="0"/>
          <a:chExt cx="0" cy="0"/>
        </a:xfrm>
      </p:grpSpPr>
      <p:sp>
        <p:nvSpPr>
          <p:cNvPr id="244" name="Activity_blue.jpg"/>
          <p:cNvSpPr/>
          <p:nvPr>
            <p:ph type="pic" idx="21"/>
          </p:nvPr>
        </p:nvSpPr>
        <p:spPr>
          <a:xfrm>
            <a:off x="-13299396" y="-2751183"/>
            <a:ext cx="37706279" cy="23571322"/>
          </a:xfrm>
          <a:prstGeom prst="rect">
            <a:avLst/>
          </a:prstGeom>
        </p:spPr>
        <p:txBody>
          <a:bodyPr lIns="91439" tIns="45719" rIns="91439" bIns="45719" anchor="t">
            <a:noAutofit/>
          </a:bodyPr>
          <a:lstStyle/>
          <a:p>
            <a:pPr/>
          </a:p>
        </p:txBody>
      </p:sp>
      <p:sp>
        <p:nvSpPr>
          <p:cNvPr id="24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8"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49"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250" name="Image"/>
          <p:cNvSpPr/>
          <p:nvPr>
            <p:ph type="pic" sz="half" idx="23"/>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51" name="Example goal: Assign the new employee a work station."/>
          <p:cNvSpPr txBox="1"/>
          <p:nvPr>
            <p:ph type="body" sz="quarter" idx="24"/>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252" name="Choose a high level goal for your user to complete during the test."/>
          <p:cNvSpPr txBox="1"/>
          <p:nvPr>
            <p:ph type="body" sz="quarter" idx="25"/>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253" name="6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60 min</a:t>
            </a:r>
          </a:p>
        </p:txBody>
      </p:sp>
      <p:sp>
        <p:nvSpPr>
          <p:cNvPr id="254" name="Hills"/>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Hills</a:t>
            </a:r>
          </a:p>
        </p:txBody>
      </p:sp>
      <p:sp>
        <p:nvSpPr>
          <p:cNvPr id="255"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2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xample +  Instruction copy">
    <p:bg>
      <p:bgPr>
        <a:solidFill>
          <a:srgbClr val="FFFFFF"/>
        </a:solidFill>
      </p:bgPr>
    </p:bg>
    <p:spTree>
      <p:nvGrpSpPr>
        <p:cNvPr id="1" name=""/>
        <p:cNvGrpSpPr/>
        <p:nvPr/>
      </p:nvGrpSpPr>
      <p:grpSpPr>
        <a:xfrm>
          <a:off x="0" y="0"/>
          <a:ext cx="0" cy="0"/>
          <a:chOff x="0" y="0"/>
          <a:chExt cx="0" cy="0"/>
        </a:xfrm>
      </p:grpSpPr>
      <p:sp>
        <p:nvSpPr>
          <p:cNvPr id="263" name="© 2018 IBM Corporation    ||   IBM Studios"/>
          <p:cNvSpPr txBox="1"/>
          <p:nvPr/>
        </p:nvSpPr>
        <p:spPr>
          <a:xfrm>
            <a:off x="20282253" y="13164805"/>
            <a:ext cx="3440672"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400">
                <a:solidFill>
                  <a:srgbClr val="272727"/>
                </a:solidFill>
                <a:latin typeface="Helvetica"/>
                <a:ea typeface="Helvetica"/>
                <a:cs typeface="Helvetica"/>
                <a:sym typeface="Helvetica"/>
              </a:defRPr>
            </a:pPr>
            <a:r>
              <a:t>© 2018 IBM Corporation    ||   </a:t>
            </a:r>
            <a:r>
              <a:rPr b="1"/>
              <a:t>IBM</a:t>
            </a:r>
            <a:r>
              <a:t> Studios</a:t>
            </a:r>
          </a:p>
        </p:txBody>
      </p:sp>
      <p:sp>
        <p:nvSpPr>
          <p:cNvPr id="264"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5"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6"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67" name="Rectangle"/>
          <p:cNvSpPr/>
          <p:nvPr/>
        </p:nvSpPr>
        <p:spPr>
          <a:xfrm>
            <a:off x="-25400" y="-25400"/>
            <a:ext cx="12192003" cy="13766800"/>
          </a:xfrm>
          <a:prstGeom prst="rect">
            <a:avLst/>
          </a:prstGeom>
          <a:solidFill>
            <a:srgbClr val="171717"/>
          </a:solidFill>
          <a:ln w="12700">
            <a:miter lim="400000"/>
          </a:ln>
        </p:spPr>
        <p:txBody>
          <a:bodyPr lIns="0" tIns="0" rIns="0" bIns="0" anchor="ctr"/>
          <a:lstStyle/>
          <a:p>
            <a:pPr>
              <a:defRPr b="0" sz="3200">
                <a:latin typeface="+mn-lt"/>
                <a:ea typeface="+mn-ea"/>
                <a:cs typeface="+mn-cs"/>
                <a:sym typeface="Helvetica Neue Medium"/>
              </a:defRPr>
            </a:pPr>
          </a:p>
        </p:txBody>
      </p:sp>
      <p:sp>
        <p:nvSpPr>
          <p:cNvPr id="268" name="Enter a Phase"/>
          <p:cNvSpPr txBox="1"/>
          <p:nvPr>
            <p:ph type="body" sz="quarter" idx="21"/>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pic>
        <p:nvPicPr>
          <p:cNvPr id="269" name="etienne-girardet-360034-unsplash.jpeg" descr="etienne-girardet-360034-unsplash.jpeg"/>
          <p:cNvPicPr>
            <a:picLocks noChangeAspect="1"/>
          </p:cNvPicPr>
          <p:nvPr/>
        </p:nvPicPr>
        <p:blipFill>
          <a:blip r:embed="rId2">
            <a:extLst/>
          </a:blip>
          <a:srcRect l="38960" t="1825" r="2937" b="2775"/>
          <a:stretch>
            <a:fillRect/>
          </a:stretch>
        </p:blipFill>
        <p:spPr>
          <a:xfrm rot="21151100">
            <a:off x="11355606" y="-735368"/>
            <a:ext cx="13874150" cy="15186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80" y="0"/>
                </a:moveTo>
                <a:lnTo>
                  <a:pt x="0" y="19342"/>
                </a:lnTo>
                <a:lnTo>
                  <a:pt x="18820" y="21600"/>
                </a:lnTo>
                <a:lnTo>
                  <a:pt x="21600" y="2258"/>
                </a:lnTo>
                <a:lnTo>
                  <a:pt x="2780" y="0"/>
                </a:lnTo>
                <a:close/>
              </a:path>
            </a:pathLst>
          </a:custGeom>
          <a:ln w="12700">
            <a:miter lim="400000"/>
          </a:ln>
        </p:spPr>
      </p:pic>
      <p:sp>
        <p:nvSpPr>
          <p:cNvPr id="270" name="Rectangle"/>
          <p:cNvSpPr/>
          <p:nvPr/>
        </p:nvSpPr>
        <p:spPr>
          <a:xfrm>
            <a:off x="12175525" y="-537171"/>
            <a:ext cx="14826061" cy="14482664"/>
          </a:xfrm>
          <a:prstGeom prst="rect">
            <a:avLst/>
          </a:prstGeom>
          <a:solidFill>
            <a:srgbClr val="F6F0F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71" name="Image"/>
          <p:cNvSpPr/>
          <p:nvPr>
            <p:ph type="pic" sz="half" idx="22"/>
          </p:nvPr>
        </p:nvSpPr>
        <p:spPr>
          <a:xfrm>
            <a:off x="13147791" y="2072431"/>
            <a:ext cx="10289729" cy="9263539"/>
          </a:xfrm>
          <a:prstGeom prst="rect">
            <a:avLst/>
          </a:prstGeom>
          <a:effectLst>
            <a:outerShdw sx="100000" sy="100000" kx="0" ky="0" algn="b" rotWithShape="0" blurRad="317500" dist="25400" dir="5400000">
              <a:srgbClr val="000000">
                <a:alpha val="11250"/>
              </a:srgbClr>
            </a:outerShdw>
          </a:effectLst>
        </p:spPr>
        <p:txBody>
          <a:bodyPr lIns="91439" tIns="45719" rIns="91439" bIns="45719" anchor="t">
            <a:noAutofit/>
          </a:bodyPr>
          <a:lstStyle/>
          <a:p>
            <a:pPr/>
          </a:p>
        </p:txBody>
      </p:sp>
      <p:sp>
        <p:nvSpPr>
          <p:cNvPr id="272"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273"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274"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275"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27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p:bg>
      <p:bgPr>
        <a:solidFill>
          <a:srgbClr val="FFFFFF"/>
        </a:solidFill>
      </p:bgPr>
    </p:bg>
    <p:spTree>
      <p:nvGrpSpPr>
        <p:cNvPr id="1" name=""/>
        <p:cNvGrpSpPr/>
        <p:nvPr/>
      </p:nvGrpSpPr>
      <p:grpSpPr>
        <a:xfrm>
          <a:off x="0" y="0"/>
          <a:ext cx="0" cy="0"/>
          <a:chOff x="0" y="0"/>
          <a:chExt cx="0" cy="0"/>
        </a:xfrm>
      </p:grpSpPr>
      <p:sp>
        <p:nvSpPr>
          <p:cNvPr id="284"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285"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86"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87"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288" name="Rectangle"/>
          <p:cNvSpPr/>
          <p:nvPr/>
        </p:nvSpPr>
        <p:spPr>
          <a:xfrm>
            <a:off x="-25400" y="-25400"/>
            <a:ext cx="12192003" cy="13766800"/>
          </a:xfrm>
          <a:prstGeom prst="rect">
            <a:avLst/>
          </a:prstGeom>
          <a:solidFill>
            <a:srgbClr val="171717"/>
          </a:solidFill>
          <a:ln w="12700">
            <a:miter lim="400000"/>
          </a:ln>
        </p:spPr>
        <p:txBody>
          <a:bodyPr lIns="0" tIns="0" rIns="0" bIns="0" anchor="ctr"/>
          <a:lstStyle/>
          <a:p>
            <a:pPr>
              <a:defRPr b="0" sz="3200">
                <a:latin typeface="+mn-lt"/>
                <a:ea typeface="+mn-ea"/>
                <a:cs typeface="+mn-cs"/>
                <a:sym typeface="Helvetica Neue Medium"/>
              </a:defRPr>
            </a:pPr>
          </a:p>
        </p:txBody>
      </p:sp>
      <p:sp>
        <p:nvSpPr>
          <p:cNvPr id="289"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290"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291"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292"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293"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29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2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p:bg>
      <p:bgPr>
        <a:solidFill>
          <a:srgbClr val="FFFFFF"/>
        </a:solidFill>
      </p:bgPr>
    </p:bg>
    <p:spTree>
      <p:nvGrpSpPr>
        <p:cNvPr id="1" name=""/>
        <p:cNvGrpSpPr/>
        <p:nvPr/>
      </p:nvGrpSpPr>
      <p:grpSpPr>
        <a:xfrm>
          <a:off x="0" y="0"/>
          <a:ext cx="0" cy="0"/>
          <a:chOff x="0" y="0"/>
          <a:chExt cx="0" cy="0"/>
        </a:xfrm>
      </p:grpSpPr>
      <p:sp>
        <p:nvSpPr>
          <p:cNvPr id="302"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303"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04"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05"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06"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07"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08"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309" name="Choose a high level goal for your user to complete during the test."/>
          <p:cNvSpPr txBox="1"/>
          <p:nvPr/>
        </p:nvSpPr>
        <p:spPr>
          <a:xfrm>
            <a:off x="1273513" y="3473779"/>
            <a:ext cx="854098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latin typeface="Helvetica"/>
                <a:ea typeface="Helvetica"/>
                <a:cs typeface="Helvetica"/>
                <a:sym typeface="Helvetica"/>
              </a:defRPr>
            </a:lvl1pPr>
          </a:lstStyle>
          <a:p>
            <a:pPr/>
            <a:r>
              <a:t>Choose a high level goal for your user to complete during the test.</a:t>
            </a:r>
          </a:p>
        </p:txBody>
      </p:sp>
      <p:sp>
        <p:nvSpPr>
          <p:cNvPr id="310"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11"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312" name="Activity name"/>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Activity name</a:t>
            </a:r>
          </a:p>
        </p:txBody>
      </p:sp>
      <p:sp>
        <p:nvSpPr>
          <p:cNvPr id="31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3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p:spTree>
      <p:nvGrpSpPr>
        <p:cNvPr id="1" name=""/>
        <p:cNvGrpSpPr/>
        <p:nvPr/>
      </p:nvGrpSpPr>
      <p:grpSpPr>
        <a:xfrm>
          <a:off x="0" y="0"/>
          <a:ext cx="0" cy="0"/>
          <a:chOff x="0" y="0"/>
          <a:chExt cx="0" cy="0"/>
        </a:xfrm>
      </p:grpSpPr>
      <p:sp>
        <p:nvSpPr>
          <p:cNvPr id="2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 </a:t>
            </a:r>
            <a:r>
              <a:t>© 2018 IBM Corporation</a:t>
            </a:r>
          </a:p>
        </p:txBody>
      </p:sp>
      <p:sp>
        <p:nvSpPr>
          <p:cNvPr id="26" name="Making…"/>
          <p:cNvSpPr txBox="1"/>
          <p:nvPr>
            <p:ph type="body" sz="quarter" idx="21"/>
          </p:nvPr>
        </p:nvSpPr>
        <p:spPr>
          <a:xfrm>
            <a:off x="1273344" y="7321877"/>
            <a:ext cx="3659127"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Making </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27"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28"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29" name="Triangle"/>
          <p:cNvSpPr/>
          <p:nvPr/>
        </p:nvSpPr>
        <p:spPr>
          <a:xfrm>
            <a:off x="11657934" y="-457059"/>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0" name="Triangle"/>
          <p:cNvSpPr/>
          <p:nvPr/>
        </p:nvSpPr>
        <p:spPr>
          <a:xfrm>
            <a:off x="10703862" y="-8432659"/>
            <a:ext cx="15802681"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1" name="Triangle"/>
          <p:cNvSpPr/>
          <p:nvPr/>
        </p:nvSpPr>
        <p:spPr>
          <a:xfrm>
            <a:off x="16534734" y="-2006286"/>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 Circle Crop">
    <p:bg>
      <p:bgPr>
        <a:solidFill>
          <a:srgbClr val="171717"/>
        </a:solidFill>
      </p:bgPr>
    </p:bg>
    <p:spTree>
      <p:nvGrpSpPr>
        <p:cNvPr id="1" name=""/>
        <p:cNvGrpSpPr/>
        <p:nvPr/>
      </p:nvGrpSpPr>
      <p:grpSpPr>
        <a:xfrm>
          <a:off x="0" y="0"/>
          <a:ext cx="0" cy="0"/>
          <a:chOff x="0" y="0"/>
          <a:chExt cx="0" cy="0"/>
        </a:xfrm>
      </p:grpSpPr>
      <p:sp>
        <p:nvSpPr>
          <p:cNvPr id="321" name="Choose a high level goal for your user to complete during the test."/>
          <p:cNvSpPr txBox="1"/>
          <p:nvPr>
            <p:ph type="body" sz="quarter" idx="21"/>
          </p:nvPr>
        </p:nvSpPr>
        <p:spPr>
          <a:xfrm>
            <a:off x="1273513" y="3473779"/>
            <a:ext cx="9419267" cy="2743201"/>
          </a:xfrm>
          <a:prstGeom prst="rect">
            <a:avLst/>
          </a:prstGeom>
        </p:spPr>
        <p:txBody>
          <a:bodyPr lIns="0" tIns="0" rIns="0" bIns="0" anchor="t">
            <a:spAutoFit/>
          </a:bodyPr>
          <a:lstStyle>
            <a:lvl1pPr marL="0" indent="0">
              <a:spcBef>
                <a:spcPts val="0"/>
              </a:spcBef>
              <a:buSzTx/>
              <a:buNone/>
              <a:defRPr sz="6000">
                <a:solidFill>
                  <a:srgbClr val="F3F3F3"/>
                </a:solidFill>
                <a:latin typeface="Helvetica"/>
                <a:ea typeface="Helvetica"/>
                <a:cs typeface="Helvetica"/>
                <a:sym typeface="Helvetica"/>
              </a:defRPr>
            </a:lvl1pPr>
          </a:lstStyle>
          <a:p>
            <a:pPr/>
            <a:r>
              <a:t>Choose a high level goal for your user to complete during the test.</a:t>
            </a:r>
          </a:p>
        </p:txBody>
      </p:sp>
      <p:sp>
        <p:nvSpPr>
          <p:cNvPr id="322" name="Enter a Phase"/>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23" name="Image"/>
          <p:cNvSpPr/>
          <p:nvPr>
            <p:ph type="pic" idx="23"/>
          </p:nvPr>
        </p:nvSpPr>
        <p:spPr>
          <a:xfrm>
            <a:off x="3055570" y="-915178"/>
            <a:ext cx="25411113" cy="16943766"/>
          </a:xfrm>
          <a:prstGeom prst="rect">
            <a:avLst/>
          </a:prstGeom>
        </p:spPr>
        <p:txBody>
          <a:bodyPr lIns="91439" tIns="45719" rIns="91439" bIns="45719" anchor="t">
            <a:noAutofit/>
          </a:bodyPr>
          <a:lstStyle/>
          <a:p>
            <a:pPr/>
          </a:p>
        </p:txBody>
      </p:sp>
      <p:sp>
        <p:nvSpPr>
          <p:cNvPr id="324"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solidFill>
                  <a:srgbClr val="F3F3F3"/>
                </a:solidFill>
                <a:latin typeface="Helvetica"/>
                <a:ea typeface="Helvetica"/>
                <a:cs typeface="Helvetica"/>
                <a:sym typeface="Helvetica"/>
              </a:defRPr>
            </a:pPr>
            <a:r>
              <a:rPr b="1"/>
              <a:t>Example goal: </a:t>
            </a:r>
            <a:r>
              <a:t>Assign the new employee a work station.</a:t>
            </a:r>
          </a:p>
        </p:txBody>
      </p:sp>
      <p:sp>
        <p:nvSpPr>
          <p:cNvPr id="325" name="30 min"/>
          <p:cNvSpPr txBox="1"/>
          <p:nvPr/>
        </p:nvSpPr>
        <p:spPr>
          <a:xfrm>
            <a:off x="5018293" y="12650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rgbClr val="FFFFFF"/>
                </a:solidFill>
                <a:latin typeface="Helvetica"/>
                <a:ea typeface="Helvetica"/>
                <a:cs typeface="Helvetica"/>
                <a:sym typeface="Helvetica"/>
              </a:defRPr>
            </a:lvl1pPr>
          </a:lstStyle>
          <a:p>
            <a:pPr/>
            <a:r>
              <a:t>30 min</a:t>
            </a:r>
          </a:p>
        </p:txBody>
      </p:sp>
      <p:sp>
        <p:nvSpPr>
          <p:cNvPr id="326" name="Activity name"/>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Activity name</a:t>
            </a:r>
          </a:p>
        </p:txBody>
      </p:sp>
      <p:sp>
        <p:nvSpPr>
          <p:cNvPr id="327" name="Intro"/>
          <p:cNvSpPr txBox="1"/>
          <p:nvPr/>
        </p:nvSpPr>
        <p:spPr>
          <a:xfrm>
            <a:off x="6996983" y="11825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solidFill>
                  <a:srgbClr val="FFFFFF"/>
                </a:solidFill>
                <a:latin typeface="Helvetica"/>
                <a:ea typeface="Helvetica"/>
                <a:cs typeface="Helvetica"/>
                <a:sym typeface="Helvetica"/>
              </a:defRPr>
            </a:lvl1pPr>
          </a:lstStyle>
          <a:p>
            <a:pPr/>
            <a:r>
              <a:t>Intro</a:t>
            </a:r>
          </a:p>
        </p:txBody>
      </p:sp>
      <p:sp>
        <p:nvSpPr>
          <p:cNvPr id="328" name="Identify"/>
          <p:cNvSpPr txBox="1"/>
          <p:nvPr/>
        </p:nvSpPr>
        <p:spPr>
          <a:xfrm>
            <a:off x="8417715" y="11825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Identify</a:t>
            </a:r>
          </a:p>
        </p:txBody>
      </p:sp>
      <p:sp>
        <p:nvSpPr>
          <p:cNvPr id="329" name="Prepare"/>
          <p:cNvSpPr txBox="1"/>
          <p:nvPr/>
        </p:nvSpPr>
        <p:spPr>
          <a:xfrm>
            <a:off x="10168925" y="11825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Prepare</a:t>
            </a:r>
          </a:p>
        </p:txBody>
      </p:sp>
      <p:sp>
        <p:nvSpPr>
          <p:cNvPr id="330" name="Test"/>
          <p:cNvSpPr txBox="1"/>
          <p:nvPr/>
        </p:nvSpPr>
        <p:spPr>
          <a:xfrm>
            <a:off x="11954693" y="11825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Test</a:t>
            </a:r>
          </a:p>
        </p:txBody>
      </p:sp>
      <p:sp>
        <p:nvSpPr>
          <p:cNvPr id="331" name="Reflect"/>
          <p:cNvSpPr txBox="1"/>
          <p:nvPr/>
        </p:nvSpPr>
        <p:spPr>
          <a:xfrm>
            <a:off x="13203775" y="11825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Reflect</a:t>
            </a:r>
          </a:p>
        </p:txBody>
      </p:sp>
      <p:sp>
        <p:nvSpPr>
          <p:cNvPr id="332" name="Playback"/>
          <p:cNvSpPr txBox="1"/>
          <p:nvPr/>
        </p:nvSpPr>
        <p:spPr>
          <a:xfrm>
            <a:off x="14852905" y="11825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solidFill>
                  <a:srgbClr val="FFFFFF"/>
                </a:solidFill>
                <a:latin typeface="Helvetica"/>
                <a:ea typeface="Helvetica"/>
                <a:cs typeface="Helvetica"/>
                <a:sym typeface="Helvetica"/>
              </a:defRPr>
            </a:lvl1pPr>
          </a:lstStyle>
          <a:p>
            <a:pPr/>
            <a:r>
              <a:t>Playback</a:t>
            </a:r>
          </a:p>
        </p:txBody>
      </p:sp>
      <p:sp>
        <p:nvSpPr>
          <p:cNvPr id="333"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 Circle Crop copy">
    <p:bg>
      <p:bgPr>
        <a:solidFill>
          <a:srgbClr val="FFFFFF"/>
        </a:solidFill>
      </p:bgPr>
    </p:bg>
    <p:spTree>
      <p:nvGrpSpPr>
        <p:cNvPr id="1" name=""/>
        <p:cNvGrpSpPr/>
        <p:nvPr/>
      </p:nvGrpSpPr>
      <p:grpSpPr>
        <a:xfrm>
          <a:off x="0" y="0"/>
          <a:ext cx="0" cy="0"/>
          <a:chOff x="0" y="0"/>
          <a:chExt cx="0" cy="0"/>
        </a:xfrm>
      </p:grpSpPr>
      <p:sp>
        <p:nvSpPr>
          <p:cNvPr id="341" name="Choose a high level goal for your user to complete during the test."/>
          <p:cNvSpPr txBox="1"/>
          <p:nvPr>
            <p:ph type="body" sz="quarter" idx="21"/>
          </p:nvPr>
        </p:nvSpPr>
        <p:spPr>
          <a:xfrm>
            <a:off x="1273513" y="3473779"/>
            <a:ext cx="9419267"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342" name="Enter a Phase"/>
          <p:cNvSpPr txBox="1"/>
          <p:nvPr>
            <p:ph type="body" sz="quarter" idx="22"/>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343" name="Image"/>
          <p:cNvSpPr/>
          <p:nvPr>
            <p:ph type="pic" idx="23"/>
          </p:nvPr>
        </p:nvSpPr>
        <p:spPr>
          <a:xfrm>
            <a:off x="3055570" y="-915178"/>
            <a:ext cx="25411113" cy="16943766"/>
          </a:xfrm>
          <a:prstGeom prst="rect">
            <a:avLst/>
          </a:prstGeom>
        </p:spPr>
        <p:txBody>
          <a:bodyPr lIns="91439" tIns="45719" rIns="91439" bIns="45719" anchor="t">
            <a:noAutofit/>
          </a:bodyPr>
          <a:lstStyle/>
          <a:p>
            <a:pPr/>
          </a:p>
        </p:txBody>
      </p:sp>
      <p:sp>
        <p:nvSpPr>
          <p:cNvPr id="344" name="Example goal: Assign the new employee a work station."/>
          <p:cNvSpPr txBox="1"/>
          <p:nvPr/>
        </p:nvSpPr>
        <p:spPr>
          <a:xfrm>
            <a:off x="1421117" y="7174205"/>
            <a:ext cx="5669567" cy="914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30200" indent="-330200" algn="l">
              <a:spcBef>
                <a:spcPts val="3000"/>
              </a:spcBef>
              <a:buClr>
                <a:schemeClr val="accent1"/>
              </a:buClr>
              <a:buSzPct val="80000"/>
              <a:buChar char="•"/>
              <a:defRPr b="0">
                <a:latin typeface="Helvetica"/>
                <a:ea typeface="Helvetica"/>
                <a:cs typeface="Helvetica"/>
                <a:sym typeface="Helvetica"/>
              </a:defRPr>
            </a:pPr>
            <a:r>
              <a:rPr b="1"/>
              <a:t>Example goal: </a:t>
            </a:r>
            <a:r>
              <a:t>Assign the new employee a work station.</a:t>
            </a:r>
          </a:p>
        </p:txBody>
      </p:sp>
      <p:sp>
        <p:nvSpPr>
          <p:cNvPr id="34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46" name="3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30 min</a:t>
            </a:r>
          </a:p>
        </p:txBody>
      </p:sp>
      <p:sp>
        <p:nvSpPr>
          <p:cNvPr id="347" name="Activity name"/>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Activity name</a:t>
            </a:r>
          </a:p>
        </p:txBody>
      </p:sp>
      <p:sp>
        <p:nvSpPr>
          <p:cNvPr id="348" name="Intro"/>
          <p:cNvSpPr txBox="1"/>
          <p:nvPr/>
        </p:nvSpPr>
        <p:spPr>
          <a:xfrm>
            <a:off x="6996983" y="1195220"/>
            <a:ext cx="933854"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Intro</a:t>
            </a:r>
          </a:p>
        </p:txBody>
      </p:sp>
      <p:sp>
        <p:nvSpPr>
          <p:cNvPr id="349" name="Identify"/>
          <p:cNvSpPr txBox="1"/>
          <p:nvPr/>
        </p:nvSpPr>
        <p:spPr>
          <a:xfrm>
            <a:off x="8417715" y="1195220"/>
            <a:ext cx="1308018"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Identify</a:t>
            </a:r>
          </a:p>
        </p:txBody>
      </p:sp>
      <p:sp>
        <p:nvSpPr>
          <p:cNvPr id="350" name="Prepare"/>
          <p:cNvSpPr txBox="1"/>
          <p:nvPr/>
        </p:nvSpPr>
        <p:spPr>
          <a:xfrm>
            <a:off x="10168925" y="1195220"/>
            <a:ext cx="1266559"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Prepare</a:t>
            </a:r>
          </a:p>
        </p:txBody>
      </p:sp>
      <p:sp>
        <p:nvSpPr>
          <p:cNvPr id="351" name="Test"/>
          <p:cNvSpPr txBox="1"/>
          <p:nvPr/>
        </p:nvSpPr>
        <p:spPr>
          <a:xfrm>
            <a:off x="11954693" y="1195220"/>
            <a:ext cx="72987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Test</a:t>
            </a:r>
          </a:p>
        </p:txBody>
      </p:sp>
      <p:sp>
        <p:nvSpPr>
          <p:cNvPr id="352" name="Reflect"/>
          <p:cNvSpPr txBox="1"/>
          <p:nvPr/>
        </p:nvSpPr>
        <p:spPr>
          <a:xfrm>
            <a:off x="13203775" y="1195220"/>
            <a:ext cx="1129922"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Reflect</a:t>
            </a:r>
          </a:p>
        </p:txBody>
      </p:sp>
      <p:sp>
        <p:nvSpPr>
          <p:cNvPr id="353" name="Playback"/>
          <p:cNvSpPr txBox="1"/>
          <p:nvPr/>
        </p:nvSpPr>
        <p:spPr>
          <a:xfrm>
            <a:off x="14852905" y="1195220"/>
            <a:ext cx="138971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b="0" sz="2500">
                <a:latin typeface="Helvetica"/>
                <a:ea typeface="Helvetica"/>
                <a:cs typeface="Helvetica"/>
                <a:sym typeface="Helvetica"/>
              </a:defRPr>
            </a:lvl1pPr>
          </a:lstStyle>
          <a:p>
            <a:pPr/>
            <a:r>
              <a:t>Playback</a:t>
            </a:r>
          </a:p>
        </p:txBody>
      </p:sp>
      <p:sp>
        <p:nvSpPr>
          <p:cNvPr id="354"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3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ll Image">
    <p:bg>
      <p:bgPr>
        <a:solidFill>
          <a:srgbClr val="FFFFFF"/>
        </a:solidFill>
      </p:bgPr>
    </p:bg>
    <p:spTree>
      <p:nvGrpSpPr>
        <p:cNvPr id="1" name=""/>
        <p:cNvGrpSpPr/>
        <p:nvPr/>
      </p:nvGrpSpPr>
      <p:grpSpPr>
        <a:xfrm>
          <a:off x="0" y="0"/>
          <a:ext cx="0" cy="0"/>
          <a:chOff x="0" y="0"/>
          <a:chExt cx="0" cy="0"/>
        </a:xfrm>
      </p:grpSpPr>
      <p:sp>
        <p:nvSpPr>
          <p:cNvPr id="36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363" name="Experience Based Roadmap.gif"/>
          <p:cNvSpPr/>
          <p:nvPr>
            <p:ph type="media" idx="21"/>
          </p:nvPr>
        </p:nvSpPr>
        <p:spPr>
          <a:xfrm>
            <a:off x="-20330" y="-774707"/>
            <a:ext cx="24424660" cy="15265414"/>
          </a:xfrm>
          <a:prstGeom prst="rect">
            <a:avLst/>
          </a:prstGeom>
        </p:spPr>
        <p:txBody>
          <a:bodyPr lIns="91439" tIns="45719" rIns="91439" bIns="45719" anchor="t">
            <a:noAutofit/>
          </a:bodyPr>
          <a:lstStyle/>
          <a:p>
            <a:pPr/>
          </a:p>
        </p:txBody>
      </p:sp>
      <p:sp>
        <p:nvSpPr>
          <p:cNvPr id="3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ction type">
    <p:bg>
      <p:bgPr>
        <a:solidFill>
          <a:srgbClr val="FFFFFF"/>
        </a:solidFill>
      </p:bgPr>
    </p:bg>
    <p:spTree>
      <p:nvGrpSpPr>
        <p:cNvPr id="1" name=""/>
        <p:cNvGrpSpPr/>
        <p:nvPr/>
      </p:nvGrpSpPr>
      <p:grpSpPr>
        <a:xfrm>
          <a:off x="0" y="0"/>
          <a:ext cx="0" cy="0"/>
          <a:chOff x="0" y="0"/>
          <a:chExt cx="0" cy="0"/>
        </a:xfrm>
      </p:grpSpPr>
      <p:sp>
        <p:nvSpPr>
          <p:cNvPr id="371" name="Square"/>
          <p:cNvSpPr/>
          <p:nvPr/>
        </p:nvSpPr>
        <p:spPr>
          <a:xfrm rot="19800000">
            <a:off x="3280462" y="-2060008"/>
            <a:ext cx="17836016" cy="17836016"/>
          </a:xfrm>
          <a:prstGeom prst="rect">
            <a:avLst/>
          </a:prstGeom>
          <a:solidFill>
            <a:srgbClr val="252525">
              <a:alpha val="6276"/>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72" name="Ready, Set, Go!"/>
          <p:cNvSpPr txBox="1"/>
          <p:nvPr>
            <p:ph type="body" sz="quarter" idx="21"/>
          </p:nvPr>
        </p:nvSpPr>
        <p:spPr>
          <a:xfrm>
            <a:off x="6977633" y="5829300"/>
            <a:ext cx="10844809" cy="1930401"/>
          </a:xfrm>
          <a:prstGeom prst="rect">
            <a:avLst/>
          </a:prstGeom>
        </p:spPr>
        <p:txBody>
          <a:bodyPr wrap="none">
            <a:spAutoFit/>
          </a:bodyPr>
          <a:lstStyle>
            <a:lvl1pPr marL="0" indent="0">
              <a:spcBef>
                <a:spcPts val="0"/>
              </a:spcBef>
              <a:buSzTx/>
              <a:buNone/>
              <a:defRPr sz="12000">
                <a:solidFill>
                  <a:srgbClr val="5E5E5E"/>
                </a:solidFill>
                <a:latin typeface="Helvetica"/>
                <a:ea typeface="Helvetica"/>
                <a:cs typeface="Helvetica"/>
                <a:sym typeface="Helvetica"/>
              </a:defRPr>
            </a:lvl1pPr>
          </a:lstStyle>
          <a:p>
            <a:pPr/>
            <a:r>
              <a:t>Ready, Set, Go!</a:t>
            </a:r>
          </a:p>
        </p:txBody>
      </p:sp>
      <p:sp>
        <p:nvSpPr>
          <p:cNvPr id="373"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3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Black">
    <p:spTree>
      <p:nvGrpSpPr>
        <p:cNvPr id="1" name=""/>
        <p:cNvGrpSpPr/>
        <p:nvPr/>
      </p:nvGrpSpPr>
      <p:grpSpPr>
        <a:xfrm>
          <a:off x="0" y="0"/>
          <a:ext cx="0" cy="0"/>
          <a:chOff x="0" y="0"/>
          <a:chExt cx="0" cy="0"/>
        </a:xfrm>
      </p:grpSpPr>
      <p:sp>
        <p:nvSpPr>
          <p:cNvPr id="381"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3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389"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3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copy">
    <p:bg>
      <p:bgPr>
        <a:solidFill>
          <a:srgbClr val="FFFFFF"/>
        </a:solidFill>
      </p:bgPr>
    </p:bg>
    <p:spTree>
      <p:nvGrpSpPr>
        <p:cNvPr id="1" name=""/>
        <p:cNvGrpSpPr/>
        <p:nvPr/>
      </p:nvGrpSpPr>
      <p:grpSpPr>
        <a:xfrm>
          <a:off x="0" y="0"/>
          <a:ext cx="0" cy="0"/>
          <a:chOff x="0" y="0"/>
          <a:chExt cx="0" cy="0"/>
        </a:xfrm>
      </p:grpSpPr>
      <p:sp>
        <p:nvSpPr>
          <p:cNvPr id="397"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398"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99"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0"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1"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2"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4">
                    <a:hueOff val="-461056"/>
                    <a:satOff val="4338"/>
                    <a:lumOff val="-10225"/>
                  </a:schemeClr>
                </a:solidFill>
                <a:latin typeface="Helvetica"/>
                <a:ea typeface="Helvetica"/>
                <a:cs typeface="Helvetica"/>
                <a:sym typeface="Helvetica"/>
              </a:defRPr>
            </a:lvl1pPr>
          </a:lstStyle>
          <a:p>
            <a:pPr/>
            <a:r>
              <a:t>Enter a Phase</a:t>
            </a:r>
          </a:p>
        </p:txBody>
      </p:sp>
      <p:sp>
        <p:nvSpPr>
          <p:cNvPr id="403"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404"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405"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406" name="6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60 min</a:t>
            </a:r>
          </a:p>
        </p:txBody>
      </p:sp>
      <p:sp>
        <p:nvSpPr>
          <p:cNvPr id="407" name="Hills"/>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Hills</a:t>
            </a:r>
          </a:p>
        </p:txBody>
      </p:sp>
      <p:sp>
        <p:nvSpPr>
          <p:cNvPr id="40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sp>
        <p:nvSpPr>
          <p:cNvPr id="4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Instruction">
    <p:bg>
      <p:bgPr>
        <a:solidFill>
          <a:srgbClr val="F3F3F3"/>
        </a:solidFill>
      </p:bgPr>
    </p:bg>
    <p:spTree>
      <p:nvGrpSpPr>
        <p:cNvPr id="1" name=""/>
        <p:cNvGrpSpPr/>
        <p:nvPr/>
      </p:nvGrpSpPr>
      <p:grpSpPr>
        <a:xfrm>
          <a:off x="0" y="0"/>
          <a:ext cx="0" cy="0"/>
          <a:chOff x="0" y="0"/>
          <a:chExt cx="0" cy="0"/>
        </a:xfrm>
      </p:grpSpPr>
      <p:sp>
        <p:nvSpPr>
          <p:cNvPr id="416" name="Image"/>
          <p:cNvSpPr/>
          <p:nvPr>
            <p:ph type="pic" idx="21"/>
          </p:nvPr>
        </p:nvSpPr>
        <p:spPr>
          <a:xfrm>
            <a:off x="11324828" y="0"/>
            <a:ext cx="13716001" cy="13716000"/>
          </a:xfrm>
          <a:prstGeom prst="rect">
            <a:avLst/>
          </a:prstGeom>
        </p:spPr>
        <p:txBody>
          <a:bodyPr lIns="91439" tIns="45719" rIns="91439" bIns="45719" anchor="t">
            <a:noAutofit/>
          </a:bodyPr>
          <a:lstStyle/>
          <a:p>
            <a:pPr/>
          </a:p>
        </p:txBody>
      </p:sp>
      <p:sp>
        <p:nvSpPr>
          <p:cNvPr id="417" name="Circle"/>
          <p:cNvSpPr/>
          <p:nvPr/>
        </p:nvSpPr>
        <p:spPr>
          <a:xfrm>
            <a:off x="9913189" y="-6140864"/>
            <a:ext cx="1847138" cy="1847138"/>
          </a:xfrm>
          <a:prstGeom prst="ellipse">
            <a:avLst/>
          </a:prstGeom>
          <a:solidFill>
            <a:srgbClr val="FDDE07"/>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8" name="Square"/>
          <p:cNvSpPr/>
          <p:nvPr/>
        </p:nvSpPr>
        <p:spPr>
          <a:xfrm>
            <a:off x="12171318" y="-6140864"/>
            <a:ext cx="1847138" cy="1847138"/>
          </a:xfrm>
          <a:prstGeom prst="rect">
            <a:avLst/>
          </a:prstGeom>
          <a:solidFill>
            <a:srgbClr val="1A9DEC"/>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9" name="Triangle"/>
          <p:cNvSpPr/>
          <p:nvPr/>
        </p:nvSpPr>
        <p:spPr>
          <a:xfrm>
            <a:off x="14466186" y="-6055899"/>
            <a:ext cx="1847139" cy="1677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C5143"/>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0" name="Rectangle"/>
          <p:cNvSpPr/>
          <p:nvPr/>
        </p:nvSpPr>
        <p:spPr>
          <a:xfrm>
            <a:off x="-25400" y="-25400"/>
            <a:ext cx="12192003" cy="13766800"/>
          </a:xfrm>
          <a:prstGeom prst="rect">
            <a:avLst/>
          </a:prstGeom>
          <a:solidFill>
            <a:srgbClr val="FFFFFF"/>
          </a:solidFill>
          <a:ln w="12700">
            <a:miter lim="400000"/>
          </a:ln>
        </p:spPr>
        <p:txBody>
          <a:bodyPr lIns="0" tIns="0" rIns="0" bIns="0" anchor="ctr"/>
          <a:lstStyle/>
          <a:p>
            <a:pPr>
              <a:defRPr b="0" sz="3200">
                <a:latin typeface="+mn-lt"/>
                <a:ea typeface="+mn-ea"/>
                <a:cs typeface="+mn-cs"/>
                <a:sym typeface="Helvetica Neue Medium"/>
              </a:defRPr>
            </a:pPr>
          </a:p>
        </p:txBody>
      </p:sp>
      <p:sp>
        <p:nvSpPr>
          <p:cNvPr id="421" name="Enter a Phase"/>
          <p:cNvSpPr txBox="1"/>
          <p:nvPr>
            <p:ph type="body" sz="quarter" idx="22"/>
          </p:nvPr>
        </p:nvSpPr>
        <p:spPr>
          <a:xfrm>
            <a:off x="1273513" y="2926878"/>
            <a:ext cx="4498951" cy="368301"/>
          </a:xfrm>
          <a:prstGeom prst="rect">
            <a:avLst/>
          </a:prstGeom>
        </p:spPr>
        <p:txBody>
          <a:bodyPr lIns="0" tIns="0" rIns="0" bIns="0" anchor="t">
            <a:no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Enter a Phase</a:t>
            </a:r>
          </a:p>
        </p:txBody>
      </p:sp>
      <p:sp>
        <p:nvSpPr>
          <p:cNvPr id="422" name="Example goal: Assign the new employee a work station."/>
          <p:cNvSpPr txBox="1"/>
          <p:nvPr>
            <p:ph type="body" sz="quarter" idx="23"/>
          </p:nvPr>
        </p:nvSpPr>
        <p:spPr>
          <a:xfrm>
            <a:off x="1421117" y="7174205"/>
            <a:ext cx="5669567" cy="914401"/>
          </a:xfrm>
          <a:prstGeom prst="rect">
            <a:avLst/>
          </a:prstGeom>
        </p:spPr>
        <p:txBody>
          <a:bodyPr lIns="0" tIns="0" rIns="0" bIns="0" anchor="t">
            <a:spAutoFit/>
          </a:bodyPr>
          <a:lstStyle/>
          <a:p>
            <a:pPr marL="330200" indent="-330200">
              <a:spcBef>
                <a:spcPts val="3000"/>
              </a:spcBef>
              <a:buClr>
                <a:schemeClr val="accent1"/>
              </a:buClr>
              <a:buSzPct val="80000"/>
              <a:defRPr sz="3000">
                <a:latin typeface="Helvetica"/>
                <a:ea typeface="Helvetica"/>
                <a:cs typeface="Helvetica"/>
                <a:sym typeface="Helvetica"/>
              </a:defRPr>
            </a:pPr>
            <a:r>
              <a:rPr b="1"/>
              <a:t>Example goal: </a:t>
            </a:r>
            <a:r>
              <a:t>Assign the new employee a work station.</a:t>
            </a:r>
          </a:p>
        </p:txBody>
      </p:sp>
      <p:sp>
        <p:nvSpPr>
          <p:cNvPr id="423" name="Choose a high level goal for your user to complete during the test."/>
          <p:cNvSpPr txBox="1"/>
          <p:nvPr>
            <p:ph type="body" sz="quarter" idx="24"/>
          </p:nvPr>
        </p:nvSpPr>
        <p:spPr>
          <a:xfrm>
            <a:off x="1273513" y="3473779"/>
            <a:ext cx="8540982" cy="2743201"/>
          </a:xfrm>
          <a:prstGeom prst="rect">
            <a:avLst/>
          </a:prstGeom>
        </p:spPr>
        <p:txBody>
          <a:bodyPr lIns="0" tIns="0" rIns="0" bIns="0" anchor="t">
            <a:spAutoFit/>
          </a:bodyPr>
          <a:lstStyle>
            <a:lvl1pPr marL="0" indent="0">
              <a:spcBef>
                <a:spcPts val="0"/>
              </a:spcBef>
              <a:buSzTx/>
              <a:buNone/>
              <a:defRPr sz="6000">
                <a:latin typeface="Helvetica"/>
                <a:ea typeface="Helvetica"/>
                <a:cs typeface="Helvetica"/>
                <a:sym typeface="Helvetica"/>
              </a:defRPr>
            </a:lvl1pPr>
          </a:lstStyle>
          <a:p>
            <a:pPr/>
            <a:r>
              <a:t>Choose a high level goal for your user to complete during the test.</a:t>
            </a:r>
          </a:p>
        </p:txBody>
      </p:sp>
      <p:sp>
        <p:nvSpPr>
          <p:cNvPr id="424" name="30 min"/>
          <p:cNvSpPr txBox="1"/>
          <p:nvPr>
            <p:ph type="body" sz="quarter" idx="25"/>
          </p:nvPr>
        </p:nvSpPr>
        <p:spPr>
          <a:xfrm>
            <a:off x="5018293" y="1265070"/>
            <a:ext cx="798266" cy="355601"/>
          </a:xfrm>
          <a:prstGeom prst="rect">
            <a:avLst/>
          </a:prstGeom>
        </p:spPr>
        <p:txBody>
          <a:bodyPr wrap="none">
            <a:spAutoFit/>
          </a:bodyPr>
          <a:lstStyle>
            <a:lvl1pPr marL="0" indent="0" algn="ctr">
              <a:spcBef>
                <a:spcPts val="0"/>
              </a:spcBef>
              <a:buSzTx/>
              <a:buNone/>
              <a:defRPr b="1" sz="1700">
                <a:latin typeface="Helvetica"/>
                <a:ea typeface="Helvetica"/>
                <a:cs typeface="Helvetica"/>
                <a:sym typeface="Helvetica"/>
              </a:defRPr>
            </a:lvl1pPr>
          </a:lstStyle>
          <a:p>
            <a:pPr/>
            <a:r>
              <a:t>30 min</a:t>
            </a:r>
          </a:p>
        </p:txBody>
      </p:sp>
      <p:sp>
        <p:nvSpPr>
          <p:cNvPr id="425" name="Activity name"/>
          <p:cNvSpPr txBox="1"/>
          <p:nvPr>
            <p:ph type="body" sz="quarter" idx="26"/>
          </p:nvPr>
        </p:nvSpPr>
        <p:spPr>
          <a:xfrm>
            <a:off x="1251937" y="1182520"/>
            <a:ext cx="3802036" cy="482601"/>
          </a:xfrm>
          <a:prstGeom prst="rect">
            <a:avLst/>
          </a:prstGeom>
        </p:spPr>
        <p:txBody>
          <a:bodyPr anchor="t">
            <a:spAutoFit/>
          </a:bodyPr>
          <a:lstStyle>
            <a:lvl1pPr marL="0" indent="0">
              <a:spcBef>
                <a:spcPts val="0"/>
              </a:spcBef>
              <a:buSzTx/>
              <a:buNone/>
              <a:defRPr b="1" sz="2500">
                <a:latin typeface="Helvetica"/>
                <a:ea typeface="Helvetica"/>
                <a:cs typeface="Helvetica"/>
                <a:sym typeface="Helvetica"/>
              </a:defRPr>
            </a:lvl1pPr>
          </a:lstStyle>
          <a:p>
            <a:pPr/>
            <a:r>
              <a:t>Activity name</a:t>
            </a:r>
          </a:p>
        </p:txBody>
      </p:sp>
      <p:sp>
        <p:nvSpPr>
          <p:cNvPr id="42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1400">
                <a:latin typeface="Helvetica"/>
                <a:ea typeface="Helvetica"/>
                <a:cs typeface="Helvetica"/>
                <a:sym typeface="Helvetica"/>
              </a:defRPr>
            </a:lvl1pPr>
          </a:lstStyle>
          <a:p>
            <a:pPr/>
            <a:r>
              <a:t>Enterprise Design Thinking Toolkit • August 23, 2018 • © 2018 IBM Corporation</a:t>
            </a:r>
          </a:p>
        </p:txBody>
      </p:sp>
      <p:sp>
        <p:nvSpPr>
          <p:cNvPr id="427" name="Rectangle"/>
          <p:cNvSpPr/>
          <p:nvPr/>
        </p:nvSpPr>
        <p:spPr>
          <a:xfrm>
            <a:off x="12166600" y="-203200"/>
            <a:ext cx="13759161" cy="14248210"/>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py Bullets copy">
    <p:bg>
      <p:bgPr>
        <a:solidFill>
          <a:srgbClr val="F3F3F3"/>
        </a:solidFill>
      </p:bgPr>
    </p:bg>
    <p:spTree>
      <p:nvGrpSpPr>
        <p:cNvPr id="1" name=""/>
        <p:cNvGrpSpPr/>
        <p:nvPr/>
      </p:nvGrpSpPr>
      <p:grpSpPr>
        <a:xfrm>
          <a:off x="0" y="0"/>
          <a:ext cx="0" cy="0"/>
          <a:chOff x="0" y="0"/>
          <a:chExt cx="0" cy="0"/>
        </a:xfrm>
      </p:grpSpPr>
      <p:sp>
        <p:nvSpPr>
          <p:cNvPr id="43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36" name="30 min"/>
          <p:cNvSpPr txBox="1"/>
          <p:nvPr>
            <p:ph type="body" sz="quarter" idx="21"/>
          </p:nvPr>
        </p:nvSpPr>
        <p:spPr>
          <a:xfrm>
            <a:off x="5018293" y="1277770"/>
            <a:ext cx="798266" cy="355601"/>
          </a:xfrm>
          <a:prstGeom prst="rect">
            <a:avLst/>
          </a:prstGeom>
        </p:spPr>
        <p:txBody>
          <a:bodyPr wrap="none">
            <a:spAutoFit/>
          </a:bodyPr>
          <a:lstStyle>
            <a:lvl1pPr marL="0" indent="0" algn="ctr">
              <a:spcBef>
                <a:spcPts val="0"/>
              </a:spcBef>
              <a:buSzTx/>
              <a:buNone/>
              <a:defRPr b="1" sz="1700">
                <a:latin typeface="Helvetica"/>
                <a:ea typeface="Helvetica"/>
                <a:cs typeface="Helvetica"/>
                <a:sym typeface="Helvetica"/>
              </a:defRPr>
            </a:lvl1pPr>
          </a:lstStyle>
          <a:p>
            <a:pPr/>
            <a:r>
              <a:t>30 min</a:t>
            </a:r>
          </a:p>
        </p:txBody>
      </p:sp>
      <p:sp>
        <p:nvSpPr>
          <p:cNvPr id="437" name="Activity name"/>
          <p:cNvSpPr txBox="1"/>
          <p:nvPr>
            <p:ph type="body" sz="quarter" idx="22"/>
          </p:nvPr>
        </p:nvSpPr>
        <p:spPr>
          <a:xfrm>
            <a:off x="1251937" y="1195220"/>
            <a:ext cx="3802036" cy="482601"/>
          </a:xfrm>
          <a:prstGeom prst="rect">
            <a:avLst/>
          </a:prstGeom>
        </p:spPr>
        <p:txBody>
          <a:bodyPr anchor="t">
            <a:spAutoFit/>
          </a:bodyPr>
          <a:lstStyle>
            <a:lvl1pPr marL="0" indent="0">
              <a:spcBef>
                <a:spcPts val="0"/>
              </a:spcBef>
              <a:buSzTx/>
              <a:buNone/>
              <a:defRPr b="1" sz="2500">
                <a:latin typeface="Helvetica"/>
                <a:ea typeface="Helvetica"/>
                <a:cs typeface="Helvetica"/>
                <a:sym typeface="Helvetica"/>
              </a:defRPr>
            </a:lvl1pPr>
          </a:lstStyle>
          <a:p>
            <a:pPr/>
            <a:r>
              <a:t>Activity name</a:t>
            </a:r>
          </a:p>
        </p:txBody>
      </p:sp>
      <p:sp>
        <p:nvSpPr>
          <p:cNvPr id="438" name="We suggest 30 minutes for this activity.…"/>
          <p:cNvSpPr txBox="1"/>
          <p:nvPr>
            <p:ph type="body" sz="quarter" idx="23"/>
          </p:nvPr>
        </p:nvSpPr>
        <p:spPr>
          <a:xfrm>
            <a:off x="1273513" y="3473779"/>
            <a:ext cx="11580218" cy="2463801"/>
          </a:xfrm>
          <a:prstGeom prst="rect">
            <a:avLst/>
          </a:prstGeom>
        </p:spPr>
        <p:txBody>
          <a:bodyPr wrap="none" lIns="0" tIns="0" rIns="0" bIns="0" anchor="t">
            <a:spAutoFit/>
          </a:bodyPr>
          <a:lstStyle/>
          <a:p>
            <a:pPr marL="0" indent="0">
              <a:spcBef>
                <a:spcPts val="0"/>
              </a:spcBef>
              <a:buSzTx/>
              <a:buNone/>
              <a:defRPr sz="5100">
                <a:latin typeface="Helvetica"/>
                <a:ea typeface="Helvetica"/>
                <a:cs typeface="Helvetica"/>
                <a:sym typeface="Helvetica"/>
              </a:defRPr>
            </a:pPr>
            <a:r>
              <a:t>We suggest </a:t>
            </a:r>
            <a:r>
              <a:rPr b="1"/>
              <a:t>30 minutes</a:t>
            </a:r>
            <a:r>
              <a:t> for this activity. </a:t>
            </a:r>
          </a:p>
          <a:p>
            <a:pPr marL="0" indent="0">
              <a:spcBef>
                <a:spcPts val="0"/>
              </a:spcBef>
              <a:buSzTx/>
              <a:buNone/>
              <a:defRPr sz="5100">
                <a:latin typeface="Helvetica"/>
                <a:ea typeface="Helvetica"/>
                <a:cs typeface="Helvetica"/>
                <a:sym typeface="Helvetica"/>
              </a:defRPr>
            </a:pPr>
            <a:r>
              <a:t>How much time you spend is up to you!</a:t>
            </a:r>
          </a:p>
        </p:txBody>
      </p:sp>
      <p:sp>
        <p:nvSpPr>
          <p:cNvPr id="439" name="Introduction"/>
          <p:cNvSpPr txBox="1"/>
          <p:nvPr>
            <p:ph type="body" sz="quarter" idx="24"/>
          </p:nvPr>
        </p:nvSpPr>
        <p:spPr>
          <a:xfrm>
            <a:off x="1273513" y="2926878"/>
            <a:ext cx="4498951" cy="330201"/>
          </a:xfrm>
          <a:prstGeom prst="rect">
            <a:avLst/>
          </a:prstGeom>
        </p:spPr>
        <p:txBody>
          <a:bodyPr lIns="0" tIns="0" rIns="0" bIns="0" anchor="t">
            <a:spAutoFit/>
          </a:bodyPr>
          <a:lstStyle>
            <a:lvl1pPr marL="0" indent="0">
              <a:spcBef>
                <a:spcPts val="0"/>
              </a:spcBef>
              <a:buClr>
                <a:srgbClr val="FFA0C2"/>
              </a:buClr>
              <a:buSzTx/>
              <a:buNone/>
              <a:defRPr b="1" cap="all" spc="219" sz="2200">
                <a:solidFill>
                  <a:schemeClr val="accent1"/>
                </a:solidFill>
                <a:latin typeface="Helvetica"/>
                <a:ea typeface="Helvetica"/>
                <a:cs typeface="Helvetica"/>
                <a:sym typeface="Helvetica"/>
              </a:defRPr>
            </a:lvl1pPr>
          </a:lstStyle>
          <a:p>
            <a:pPr/>
            <a:r>
              <a:t>Introduction</a:t>
            </a:r>
          </a:p>
        </p:txBody>
      </p:sp>
      <p:sp>
        <p:nvSpPr>
          <p:cNvPr id="440" name="Write before you talk. Write or sketch lots of your ideas on sticky notes before talking about them.  During discussions, capture the main points on sticky notes and post to the wall.…"/>
          <p:cNvSpPr txBox="1"/>
          <p:nvPr>
            <p:ph type="body" sz="quarter" idx="25"/>
          </p:nvPr>
        </p:nvSpPr>
        <p:spPr>
          <a:xfrm>
            <a:off x="1397603" y="5777437"/>
            <a:ext cx="8756337" cy="45720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Write before you talk. </a:t>
            </a:r>
            <a:r>
              <a:t>Write or sketch lots of your ideas on sticky notes </a:t>
            </a:r>
            <a:r>
              <a:rPr i="1"/>
              <a:t>before</a:t>
            </a:r>
            <a:r>
              <a:t> talking about them. </a:t>
            </a:r>
            <a:br/>
            <a:r>
              <a:t>During discussions, capture the main points on sticky notes and post to the wall.</a:t>
            </a:r>
          </a:p>
          <a:p>
            <a:pPr lvl="1" marL="330200" marR="55562" indent="-330200" defTabSz="1244600">
              <a:spcBef>
                <a:spcPts val="0"/>
              </a:spcBef>
              <a:buClr>
                <a:schemeClr val="accent1"/>
              </a:buClr>
              <a:buSzPct val="100000"/>
              <a:defRPr spc="-59" sz="3000">
                <a:uFill>
                  <a:solidFill>
                    <a:srgbClr val="424242"/>
                  </a:solidFill>
                </a:uFill>
                <a:latin typeface="Helvetica"/>
                <a:ea typeface="Helvetica"/>
                <a:cs typeface="Helvetica"/>
                <a:sym typeface="Helvetica"/>
              </a:defRPr>
            </a:pPr>
            <a:r>
              <a:rPr b="1"/>
              <a:t>There are no bad ideas. </a:t>
            </a:r>
            <a:r>
              <a:t>Start big—diverge to get everyone’s ideas out there. Remix to discuss, cluster, and seek patterns. Then converge to determine the strongest ideas.</a:t>
            </a:r>
          </a:p>
          <a:p>
            <a:pPr lvl="1" marL="330200" marR="55562" indent="-330200" defTabSz="1244600">
              <a:spcBef>
                <a:spcPts val="0"/>
              </a:spcBef>
              <a:buClr>
                <a:schemeClr val="accent1"/>
              </a:buClr>
              <a:buSzPct val="100000"/>
              <a:defRPr spc="-59" sz="3000">
                <a:uFill>
                  <a:solidFill>
                    <a:srgbClr val="424242"/>
                  </a:solidFill>
                </a:uFill>
                <a:latin typeface="Helvetica"/>
                <a:ea typeface="Helvetica"/>
                <a:cs typeface="Helvetica"/>
                <a:sym typeface="Helvetica"/>
              </a:defRPr>
            </a:pPr>
            <a:r>
              <a:rPr b="1"/>
              <a:t>Stay focused on your users. </a:t>
            </a:r>
            <a:r>
              <a:t>Tell stories about users to keep them at the center of your attention. </a:t>
            </a:r>
          </a:p>
        </p:txBody>
      </p:sp>
      <p:sp>
        <p:nvSpPr>
          <p:cNvPr id="441" name="Everyone participates. Everyone has a Sharpie, everyone has a pad of sticky notes.…"/>
          <p:cNvSpPr txBox="1"/>
          <p:nvPr>
            <p:ph type="body" sz="quarter" idx="26"/>
          </p:nvPr>
        </p:nvSpPr>
        <p:spPr>
          <a:xfrm>
            <a:off x="11364639" y="5777437"/>
            <a:ext cx="9175405" cy="4876801"/>
          </a:xfrm>
          <a:prstGeom prst="rect">
            <a:avLst/>
          </a:prstGeom>
        </p:spPr>
        <p:txBody>
          <a:bodyPr lIns="0" tIns="0" rIns="0" bIns="0" anchor="t">
            <a:spAutoFit/>
          </a:bodyPr>
          <a:lstStyle/>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Everyone participates. </a:t>
            </a:r>
            <a:r>
              <a:t>Everyone has a Sharpie, everyone has a pad of sticky notes.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Stay engaged. </a:t>
            </a:r>
            <a:r>
              <a:t>Avoid side conversations. Use a parking lot to capture issues that are off-topic. </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Start on time, stay on time. </a:t>
            </a:r>
            <a:r>
              <a:t>To meet our goals, we need to watch the clock and stick to the plan.</a:t>
            </a:r>
          </a:p>
          <a:p>
            <a:pPr lvl="1" marL="330200" marR="55562" indent="-330200" defTabSz="1244600">
              <a:spcBef>
                <a:spcPts val="2000"/>
              </a:spcBef>
              <a:buClr>
                <a:schemeClr val="accent1"/>
              </a:buClr>
              <a:buSzPct val="100000"/>
              <a:tabLst>
                <a:tab pos="368300" algn="l"/>
              </a:tabLst>
              <a:defRPr spc="-59" sz="3000">
                <a:uFill>
                  <a:solidFill>
                    <a:srgbClr val="424242"/>
                  </a:solidFill>
                </a:uFill>
                <a:latin typeface="Helvetica"/>
                <a:ea typeface="Helvetica"/>
                <a:cs typeface="Helvetica"/>
                <a:sym typeface="Helvetica"/>
              </a:defRPr>
            </a:pPr>
            <a:r>
              <a:rPr b="1"/>
              <a:t>Yes, and… </a:t>
            </a:r>
            <a:r>
              <a:t>It’s easy to play the devil’s advocate. Instead of dismissing the ideas that your teammates suggest, push yourself to build on them. </a:t>
            </a:r>
          </a:p>
        </p:txBody>
      </p:sp>
      <p:sp>
        <p:nvSpPr>
          <p:cNvPr id="44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rPr>
                <a:solidFill>
                  <a:schemeClr val="accent4">
                    <a:hueOff val="-461056"/>
                    <a:satOff val="4338"/>
                    <a:lumOff val="-10225"/>
                  </a:schemeClr>
                </a:solidFill>
              </a:rPr>
              <a:t> </a:t>
            </a:r>
            <a:r>
              <a:t>August 23, 2018</a:t>
            </a:r>
            <a:r>
              <a:rPr>
                <a:solidFill>
                  <a:schemeClr val="accent1"/>
                </a:solidFill>
              </a:rPr>
              <a:t> • </a:t>
            </a:r>
            <a:r>
              <a:t>© 2018 IBM Corporation</a:t>
            </a:r>
          </a:p>
        </p:txBody>
      </p:sp>
      <p:sp>
        <p:nvSpPr>
          <p:cNvPr id="4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p:spTree>
      <p:nvGrpSpPr>
        <p:cNvPr id="1" name=""/>
        <p:cNvGrpSpPr/>
        <p:nvPr/>
      </p:nvGrpSpPr>
      <p:grpSpPr>
        <a:xfrm>
          <a:off x="0" y="0"/>
          <a:ext cx="0" cy="0"/>
          <a:chOff x="0" y="0"/>
          <a:chExt cx="0" cy="0"/>
        </a:xfrm>
      </p:grpSpPr>
      <p:sp>
        <p:nvSpPr>
          <p:cNvPr id="39"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1"/>
                </a:solidFill>
              </a:rPr>
              <a:t>•</a:t>
            </a:r>
            <a:r>
              <a:t> August 23, 2018 </a:t>
            </a:r>
            <a:r>
              <a:rPr>
                <a:solidFill>
                  <a:schemeClr val="accent1"/>
                </a:solidFill>
              </a:rPr>
              <a:t>•</a:t>
            </a:r>
            <a:r>
              <a:rPr>
                <a:solidFill>
                  <a:schemeClr val="accent5">
                    <a:hueOff val="-82419"/>
                    <a:satOff val="-9513"/>
                    <a:lumOff val="-16343"/>
                  </a:schemeClr>
                </a:solidFill>
              </a:rPr>
              <a:t> </a:t>
            </a:r>
            <a:r>
              <a:t>© 2018 IBM Corporation</a:t>
            </a:r>
          </a:p>
        </p:txBody>
      </p:sp>
      <p:sp>
        <p:nvSpPr>
          <p:cNvPr id="40" name="Reflective…"/>
          <p:cNvSpPr txBox="1"/>
          <p:nvPr>
            <p:ph type="body" sz="quarter" idx="21"/>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solidFill>
                  <a:srgbClr val="FFFFFF"/>
                </a:solidFill>
                <a:latin typeface="Helvetica"/>
                <a:ea typeface="Helvetica"/>
                <a:cs typeface="Helvetica"/>
                <a:sym typeface="Helvetica"/>
              </a:defRPr>
            </a:pPr>
            <a:r>
              <a:t>Reflective </a:t>
            </a:r>
          </a:p>
          <a:p>
            <a:pPr marL="0" indent="0">
              <a:lnSpc>
                <a:spcPct val="90000"/>
              </a:lnSpc>
              <a:spcBef>
                <a:spcPts val="0"/>
              </a:spcBef>
              <a:buSzTx/>
              <a:buNone/>
              <a:defRPr sz="8200">
                <a:solidFill>
                  <a:srgbClr val="FFFFFF"/>
                </a:solidFill>
                <a:latin typeface="Helvetica"/>
                <a:ea typeface="Helvetica"/>
                <a:cs typeface="Helvetica"/>
                <a:sym typeface="Helvetica"/>
              </a:defRPr>
            </a:pPr>
            <a:r>
              <a:t>Activity</a:t>
            </a:r>
          </a:p>
        </p:txBody>
      </p:sp>
      <p:sp>
        <p:nvSpPr>
          <p:cNvPr id="41"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42" name="Square"/>
          <p:cNvSpPr/>
          <p:nvPr/>
        </p:nvSpPr>
        <p:spPr>
          <a:xfrm rot="21598394">
            <a:off x="15169495" y="-546278"/>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3" name="Square"/>
          <p:cNvSpPr/>
          <p:nvPr/>
        </p:nvSpPr>
        <p:spPr>
          <a:xfrm rot="19796265">
            <a:off x="14341941" y="-972124"/>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4" name="Square"/>
          <p:cNvSpPr/>
          <p:nvPr/>
        </p:nvSpPr>
        <p:spPr>
          <a:xfrm rot="1798779">
            <a:off x="15169495" y="-239305"/>
            <a:ext cx="15011756" cy="15011756"/>
          </a:xfrm>
          <a:prstGeom prst="rect">
            <a:avLst/>
          </a:prstGeom>
          <a:solidFill>
            <a:schemeClr val="accent1">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5"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servation Title copy">
    <p:bg>
      <p:bgPr>
        <a:solidFill>
          <a:srgbClr val="FFFFFF"/>
        </a:solidFill>
      </p:bgPr>
    </p:bg>
    <p:spTree>
      <p:nvGrpSpPr>
        <p:cNvPr id="1" name=""/>
        <p:cNvGrpSpPr/>
        <p:nvPr/>
      </p:nvGrpSpPr>
      <p:grpSpPr>
        <a:xfrm>
          <a:off x="0" y="0"/>
          <a:ext cx="0" cy="0"/>
          <a:chOff x="0" y="0"/>
          <a:chExt cx="0" cy="0"/>
        </a:xfrm>
      </p:grpSpPr>
      <p:sp>
        <p:nvSpPr>
          <p:cNvPr id="53" name="Observation…"/>
          <p:cNvSpPr txBox="1"/>
          <p:nvPr>
            <p:ph type="body" sz="quarter" idx="21"/>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Observation</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54"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55" name="Circle"/>
          <p:cNvSpPr/>
          <p:nvPr/>
        </p:nvSpPr>
        <p:spPr>
          <a:xfrm>
            <a:off x="12260298" y="-5529527"/>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6" name="Circle"/>
          <p:cNvSpPr/>
          <p:nvPr/>
        </p:nvSpPr>
        <p:spPr>
          <a:xfrm>
            <a:off x="19397698" y="-1028295"/>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7" name="Circle"/>
          <p:cNvSpPr/>
          <p:nvPr/>
        </p:nvSpPr>
        <p:spPr>
          <a:xfrm>
            <a:off x="12260298" y="5084638"/>
            <a:ext cx="15772590" cy="15772591"/>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8"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 </a:t>
            </a:r>
            <a:r>
              <a:t>August 23, 2018</a:t>
            </a:r>
            <a:r>
              <a:rPr>
                <a:solidFill>
                  <a:schemeClr val="accent4">
                    <a:hueOff val="-461056"/>
                    <a:satOff val="4338"/>
                    <a:lumOff val="-10225"/>
                  </a:schemeClr>
                </a:solidFill>
              </a:rPr>
              <a:t> • </a:t>
            </a:r>
            <a:r>
              <a:t>© 2018 IBM Corporation</a:t>
            </a:r>
          </a:p>
        </p:txBody>
      </p:sp>
      <p:pic>
        <p:nvPicPr>
          <p:cNvPr id="59"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1">
    <p:bg>
      <p:bgPr>
        <a:solidFill>
          <a:srgbClr val="FFFFFF"/>
        </a:solidFill>
      </p:bgPr>
    </p:bg>
    <p:spTree>
      <p:nvGrpSpPr>
        <p:cNvPr id="1" name=""/>
        <p:cNvGrpSpPr/>
        <p:nvPr/>
      </p:nvGrpSpPr>
      <p:grpSpPr>
        <a:xfrm>
          <a:off x="0" y="0"/>
          <a:ext cx="0" cy="0"/>
          <a:chOff x="0" y="0"/>
          <a:chExt cx="0" cy="0"/>
        </a:xfrm>
      </p:grpSpPr>
      <p:sp>
        <p:nvSpPr>
          <p:cNvPr id="67"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68" name="Making…"/>
          <p:cNvSpPr txBox="1"/>
          <p:nvPr>
            <p:ph type="body" sz="quarter" idx="21"/>
          </p:nvPr>
        </p:nvSpPr>
        <p:spPr>
          <a:xfrm>
            <a:off x="1273344" y="7321877"/>
            <a:ext cx="3659127"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Making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69"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70" name="Triangle"/>
          <p:cNvSpPr/>
          <p:nvPr/>
        </p:nvSpPr>
        <p:spPr>
          <a:xfrm>
            <a:off x="11657934" y="-457059"/>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71" name="Triangle"/>
          <p:cNvSpPr/>
          <p:nvPr/>
        </p:nvSpPr>
        <p:spPr>
          <a:xfrm>
            <a:off x="10703862" y="-8432659"/>
            <a:ext cx="15802681"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72" name="Triangle"/>
          <p:cNvSpPr/>
          <p:nvPr/>
        </p:nvSpPr>
        <p:spPr>
          <a:xfrm>
            <a:off x="16534734" y="-2006286"/>
            <a:ext cx="15802682" cy="14216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hueOff val="-82419"/>
              <a:satOff val="-9513"/>
              <a:lumOff val="-16343"/>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pic>
        <p:nvPicPr>
          <p:cNvPr id="73"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2">
    <p:bg>
      <p:bgPr>
        <a:solidFill>
          <a:srgbClr val="FFFFFF"/>
        </a:solidFill>
      </p:bgPr>
    </p:bg>
    <p:spTree>
      <p:nvGrpSpPr>
        <p:cNvPr id="1" name=""/>
        <p:cNvGrpSpPr/>
        <p:nvPr/>
      </p:nvGrpSpPr>
      <p:grpSpPr>
        <a:xfrm>
          <a:off x="0" y="0"/>
          <a:ext cx="0" cy="0"/>
          <a:chOff x="0" y="0"/>
          <a:chExt cx="0" cy="0"/>
        </a:xfrm>
      </p:grpSpPr>
      <p:sp>
        <p:nvSpPr>
          <p:cNvPr id="81" name="Reflective…"/>
          <p:cNvSpPr txBox="1"/>
          <p:nvPr>
            <p:ph type="body" sz="quarter" idx="21"/>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Reflective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82"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sp>
        <p:nvSpPr>
          <p:cNvPr id="83" name="Square"/>
          <p:cNvSpPr/>
          <p:nvPr/>
        </p:nvSpPr>
        <p:spPr>
          <a:xfrm rot="21598394">
            <a:off x="15169495" y="-546278"/>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84" name="Square"/>
          <p:cNvSpPr/>
          <p:nvPr/>
        </p:nvSpPr>
        <p:spPr>
          <a:xfrm rot="19796265">
            <a:off x="14341941" y="-972124"/>
            <a:ext cx="15011756" cy="15011756"/>
          </a:xfrm>
          <a:prstGeom prst="rect">
            <a:avLst/>
          </a:prstGeom>
          <a:solidFill>
            <a:schemeClr val="accent1">
              <a:lumOff val="-1357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85" name="Square"/>
          <p:cNvSpPr/>
          <p:nvPr/>
        </p:nvSpPr>
        <p:spPr>
          <a:xfrm rot="1798779">
            <a:off x="15169495" y="-239305"/>
            <a:ext cx="15011756" cy="15011756"/>
          </a:xfrm>
          <a:prstGeom prst="rect">
            <a:avLst/>
          </a:prstGeom>
          <a:solidFill>
            <a:schemeClr val="accent1">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pic>
        <p:nvPicPr>
          <p:cNvPr id="86" name="Image" descr="Image"/>
          <p:cNvPicPr>
            <a:picLocks noChangeAspect="1"/>
          </p:cNvPicPr>
          <p:nvPr/>
        </p:nvPicPr>
        <p:blipFill>
          <a:blip r:embed="rId2">
            <a:extLst/>
          </a:blip>
          <a:stretch>
            <a:fillRect/>
          </a:stretch>
        </p:blipFill>
        <p:spPr>
          <a:xfrm>
            <a:off x="1329918" y="745196"/>
            <a:ext cx="1811510" cy="1512464"/>
          </a:xfrm>
          <a:prstGeom prst="rect">
            <a:avLst/>
          </a:prstGeom>
          <a:ln w="12700">
            <a:miter lim="400000"/>
          </a:ln>
        </p:spPr>
      </p:pic>
      <p:sp>
        <p:nvSpPr>
          <p:cNvPr id="87"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3">
    <p:bg>
      <p:bgPr>
        <a:solidFill>
          <a:srgbClr val="FFFFFF"/>
        </a:solidFill>
      </p:bgPr>
    </p:bg>
    <p:spTree>
      <p:nvGrpSpPr>
        <p:cNvPr id="1" name=""/>
        <p:cNvGrpSpPr/>
        <p:nvPr/>
      </p:nvGrpSpPr>
      <p:grpSpPr>
        <a:xfrm>
          <a:off x="0" y="0"/>
          <a:ext cx="0" cy="0"/>
          <a:chOff x="0" y="0"/>
          <a:chExt cx="0" cy="0"/>
        </a:xfrm>
      </p:grpSpPr>
      <p:sp>
        <p:nvSpPr>
          <p:cNvPr id="95" name="Image"/>
          <p:cNvSpPr/>
          <p:nvPr>
            <p:ph type="pic" idx="21"/>
          </p:nvPr>
        </p:nvSpPr>
        <p:spPr>
          <a:xfrm>
            <a:off x="6870402" y="1533"/>
            <a:ext cx="24384001" cy="13712934"/>
          </a:xfrm>
          <a:prstGeom prst="rect">
            <a:avLst/>
          </a:prstGeom>
        </p:spPr>
        <p:txBody>
          <a:bodyPr lIns="91439" tIns="45719" rIns="91439" bIns="45719" anchor="t">
            <a:noAutofit/>
          </a:bodyPr>
          <a:lstStyle/>
          <a:p>
            <a:pPr/>
          </a:p>
        </p:txBody>
      </p:sp>
      <p:sp>
        <p:nvSpPr>
          <p:cNvPr id="96" name="Circle"/>
          <p:cNvSpPr/>
          <p:nvPr/>
        </p:nvSpPr>
        <p:spPr>
          <a:xfrm>
            <a:off x="-7192110" y="-1511168"/>
            <a:ext cx="18059136" cy="18059136"/>
          </a:xfrm>
          <a:prstGeom prst="ellipse">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97" name="Observation…"/>
          <p:cNvSpPr txBox="1"/>
          <p:nvPr>
            <p:ph type="body" sz="quarter" idx="22"/>
          </p:nvPr>
        </p:nvSpPr>
        <p:spPr>
          <a:xfrm>
            <a:off x="1273344" y="7321877"/>
            <a:ext cx="5627515"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Observation</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98"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pic>
        <p:nvPicPr>
          <p:cNvPr id="99" name="Image" descr="Image"/>
          <p:cNvPicPr>
            <a:picLocks noChangeAspect="1"/>
          </p:cNvPicPr>
          <p:nvPr/>
        </p:nvPicPr>
        <p:blipFill>
          <a:blip r:embed="rId2">
            <a:extLst/>
          </a:blip>
          <a:stretch>
            <a:fillRect/>
          </a:stretch>
        </p:blipFill>
        <p:spPr>
          <a:xfrm>
            <a:off x="1329918" y="681696"/>
            <a:ext cx="1811510" cy="1512464"/>
          </a:xfrm>
          <a:prstGeom prst="rect">
            <a:avLst/>
          </a:prstGeom>
          <a:ln w="12700">
            <a:miter lim="400000"/>
          </a:ln>
        </p:spPr>
      </p:pic>
      <p:sp>
        <p:nvSpPr>
          <p:cNvPr id="100"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rgbClr val="EE538B"/>
                </a:solidFill>
              </a:rPr>
              <a:t>•</a:t>
            </a:r>
            <a:r>
              <a:t> August 23, 2018 </a:t>
            </a:r>
            <a:r>
              <a:rPr>
                <a:solidFill>
                  <a:srgbClr val="EE538B"/>
                </a:solidFill>
              </a:rPr>
              <a:t>•</a:t>
            </a:r>
            <a:r>
              <a:t> © 2018 IBM Corporation</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4">
    <p:bg>
      <p:bgPr>
        <a:solidFill>
          <a:srgbClr val="FFFFFF"/>
        </a:solidFill>
      </p:bgPr>
    </p:bg>
    <p:spTree>
      <p:nvGrpSpPr>
        <p:cNvPr id="1" name=""/>
        <p:cNvGrpSpPr/>
        <p:nvPr/>
      </p:nvGrpSpPr>
      <p:grpSpPr>
        <a:xfrm>
          <a:off x="0" y="0"/>
          <a:ext cx="0" cy="0"/>
          <a:chOff x="0" y="0"/>
          <a:chExt cx="0" cy="0"/>
        </a:xfrm>
      </p:grpSpPr>
      <p:sp>
        <p:nvSpPr>
          <p:cNvPr id="108" name="Activity_red.jpg"/>
          <p:cNvSpPr/>
          <p:nvPr>
            <p:ph type="pic" idx="21"/>
          </p:nvPr>
        </p:nvSpPr>
        <p:spPr>
          <a:xfrm>
            <a:off x="3427825" y="-2028396"/>
            <a:ext cx="27048825" cy="16909026"/>
          </a:xfrm>
          <a:prstGeom prst="rect">
            <a:avLst/>
          </a:prstGeom>
        </p:spPr>
        <p:txBody>
          <a:bodyPr lIns="91439" tIns="45719" rIns="91439" bIns="45719" anchor="t">
            <a:noAutofit/>
          </a:bodyPr>
          <a:lstStyle/>
          <a:p>
            <a:pPr/>
          </a:p>
        </p:txBody>
      </p:sp>
      <p:sp>
        <p:nvSpPr>
          <p:cNvPr id="109" name="Triangle"/>
          <p:cNvSpPr/>
          <p:nvPr/>
        </p:nvSpPr>
        <p:spPr>
          <a:xfrm>
            <a:off x="-10470826" y="-7213841"/>
            <a:ext cx="23488995" cy="21131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110"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latin typeface="Helvetica"/>
                <a:ea typeface="Helvetica"/>
                <a:cs typeface="Helvetica"/>
                <a:sym typeface="Helvetica"/>
              </a:defRPr>
            </a:lvl1pPr>
          </a:lstStyle>
          <a:p>
            <a:pPr/>
            <a:r>
              <a:t>TOOLKIT</a:t>
            </a:r>
          </a:p>
        </p:txBody>
      </p:sp>
      <p:pic>
        <p:nvPicPr>
          <p:cNvPr id="111" name="Image" descr="Image"/>
          <p:cNvPicPr>
            <a:picLocks noChangeAspect="1"/>
          </p:cNvPicPr>
          <p:nvPr/>
        </p:nvPicPr>
        <p:blipFill>
          <a:blip r:embed="rId2">
            <a:extLst/>
          </a:blip>
          <a:stretch>
            <a:fillRect/>
          </a:stretch>
        </p:blipFill>
        <p:spPr>
          <a:xfrm>
            <a:off x="1329918" y="681696"/>
            <a:ext cx="1811510" cy="1512464"/>
          </a:xfrm>
          <a:prstGeom prst="rect">
            <a:avLst/>
          </a:prstGeom>
          <a:ln w="12700">
            <a:miter lim="400000"/>
          </a:ln>
        </p:spPr>
      </p:pic>
      <p:sp>
        <p:nvSpPr>
          <p:cNvPr id="112"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171717"/>
                </a:solidFill>
                <a:latin typeface="Helvetica"/>
                <a:ea typeface="Helvetica"/>
                <a:cs typeface="Helvetica"/>
                <a:sym typeface="Helvetica"/>
              </a:defRPr>
            </a:pPr>
            <a:r>
              <a:t>Enterprise Design Thinking Toolkit </a:t>
            </a:r>
            <a:r>
              <a:rPr>
                <a:solidFill>
                  <a:schemeClr val="accent5">
                    <a:hueOff val="-82419"/>
                    <a:satOff val="-9513"/>
                    <a:lumOff val="-16343"/>
                  </a:schemeClr>
                </a:solidFill>
              </a:rPr>
              <a:t>•</a:t>
            </a:r>
            <a:r>
              <a:t> August 23, 2018 </a:t>
            </a:r>
            <a:r>
              <a:rPr>
                <a:solidFill>
                  <a:schemeClr val="accent5">
                    <a:hueOff val="-82419"/>
                    <a:satOff val="-9513"/>
                    <a:lumOff val="-16343"/>
                  </a:schemeClr>
                </a:solidFill>
              </a:rPr>
              <a:t>•</a:t>
            </a:r>
            <a:r>
              <a:t> © 2018 IBM Corporation</a:t>
            </a:r>
          </a:p>
        </p:txBody>
      </p:sp>
      <p:sp>
        <p:nvSpPr>
          <p:cNvPr id="113" name="Making…"/>
          <p:cNvSpPr txBox="1"/>
          <p:nvPr/>
        </p:nvSpPr>
        <p:spPr>
          <a:xfrm>
            <a:off x="1273344" y="7321877"/>
            <a:ext cx="3659127" cy="23647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lnSpc>
                <a:spcPct val="90000"/>
              </a:lnSpc>
              <a:defRPr b="0" sz="8200">
                <a:latin typeface="Helvetica"/>
                <a:ea typeface="Helvetica"/>
                <a:cs typeface="Helvetica"/>
                <a:sym typeface="Helvetica"/>
              </a:defRPr>
            </a:pPr>
            <a:r>
              <a:t>Making </a:t>
            </a:r>
          </a:p>
          <a:p>
            <a:pPr algn="l">
              <a:lnSpc>
                <a:spcPct val="90000"/>
              </a:lnSpc>
              <a:defRPr b="0" sz="8200">
                <a:latin typeface="Helvetica"/>
                <a:ea typeface="Helvetica"/>
                <a:cs typeface="Helvetica"/>
                <a:sym typeface="Helvetica"/>
              </a:defRPr>
            </a:pPr>
            <a:r>
              <a:t>Activity</a:t>
            </a: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king Title copy 5">
    <p:bg>
      <p:bgPr>
        <a:solidFill>
          <a:srgbClr val="FFFFFF"/>
        </a:solidFill>
      </p:bgPr>
    </p:bg>
    <p:spTree>
      <p:nvGrpSpPr>
        <p:cNvPr id="1" name=""/>
        <p:cNvGrpSpPr/>
        <p:nvPr/>
      </p:nvGrpSpPr>
      <p:grpSpPr>
        <a:xfrm>
          <a:off x="0" y="0"/>
          <a:ext cx="0" cy="0"/>
          <a:chOff x="0" y="0"/>
          <a:chExt cx="0" cy="0"/>
        </a:xfrm>
      </p:grpSpPr>
      <p:sp>
        <p:nvSpPr>
          <p:cNvPr id="121" name="Activity_blue.jpg"/>
          <p:cNvSpPr/>
          <p:nvPr>
            <p:ph type="pic" idx="21"/>
          </p:nvPr>
        </p:nvSpPr>
        <p:spPr>
          <a:xfrm>
            <a:off x="4790557" y="-1125583"/>
            <a:ext cx="24262061" cy="15166938"/>
          </a:xfrm>
          <a:prstGeom prst="rect">
            <a:avLst/>
          </a:prstGeom>
        </p:spPr>
        <p:txBody>
          <a:bodyPr lIns="91439" tIns="45719" rIns="91439" bIns="45719" anchor="t">
            <a:noAutofit/>
          </a:bodyPr>
          <a:lstStyle/>
          <a:p>
            <a:pPr/>
          </a:p>
        </p:txBody>
      </p:sp>
      <p:sp>
        <p:nvSpPr>
          <p:cNvPr id="122" name="Square"/>
          <p:cNvSpPr/>
          <p:nvPr>
            <p:ph type="body" idx="22"/>
          </p:nvPr>
        </p:nvSpPr>
        <p:spPr>
          <a:xfrm rot="20598120">
            <a:off x="-6515365" y="-522463"/>
            <a:ext cx="15578072" cy="15578072"/>
          </a:xfrm>
          <a:prstGeom prst="rect">
            <a:avLst/>
          </a:prstGeom>
          <a:solidFill>
            <a:srgbClr val="FFFFFF"/>
          </a:solidFill>
          <a:effectLst>
            <a:outerShdw sx="100000" sy="100000" kx="0" ky="0" algn="b" rotWithShape="0" blurRad="317500" dist="25400" dir="5400000">
              <a:srgbClr val="000000">
                <a:alpha val="11250"/>
              </a:srgbClr>
            </a:outerShdw>
          </a:effectLst>
        </p:spPr>
        <p:txBody>
          <a:bodyPr lIns="0" tIns="0" rIns="0" bIns="0">
            <a:noAutofit/>
          </a:bodyPr>
          <a:lstStyle/>
          <a:p>
            <a:pPr marL="0" indent="0" algn="ctr">
              <a:spcBef>
                <a:spcPts val="0"/>
              </a:spcBef>
              <a:buSzTx/>
              <a:buNone/>
              <a:defRPr sz="3200">
                <a:solidFill>
                  <a:srgbClr val="FFFFFF"/>
                </a:solidFill>
                <a:latin typeface="+mn-lt"/>
                <a:ea typeface="+mn-ea"/>
                <a:cs typeface="+mn-cs"/>
                <a:sym typeface="Helvetica Neue Medium"/>
              </a:defRPr>
            </a:pPr>
          </a:p>
        </p:txBody>
      </p:sp>
      <p:sp>
        <p:nvSpPr>
          <p:cNvPr id="123" name="TOOLKIT"/>
          <p:cNvSpPr txBox="1"/>
          <p:nvPr>
            <p:ph type="body" sz="quarter" idx="23"/>
          </p:nvPr>
        </p:nvSpPr>
        <p:spPr>
          <a:xfrm>
            <a:off x="1374022" y="7120522"/>
            <a:ext cx="986706" cy="279401"/>
          </a:xfrm>
          <a:prstGeom prst="rect">
            <a:avLst/>
          </a:prstGeom>
        </p:spPr>
        <p:txBody>
          <a:bodyPr wrap="none" lIns="0" tIns="0" rIns="0" bIns="0" anchor="t">
            <a:spAutoFit/>
          </a:bodyPr>
          <a:lstStyle>
            <a:lvl1pPr marL="0" indent="0">
              <a:lnSpc>
                <a:spcPct val="90000"/>
              </a:lnSpc>
              <a:spcBef>
                <a:spcPts val="0"/>
              </a:spcBef>
              <a:buSzTx/>
              <a:buNone/>
              <a:defRPr sz="1800">
                <a:latin typeface="Helvetica"/>
                <a:ea typeface="Helvetica"/>
                <a:cs typeface="Helvetica"/>
                <a:sym typeface="Helvetica"/>
              </a:defRPr>
            </a:lvl1pPr>
          </a:lstStyle>
          <a:p>
            <a:pPr/>
            <a:r>
              <a:t>TOOLKIT</a:t>
            </a:r>
          </a:p>
        </p:txBody>
      </p:sp>
      <p:sp>
        <p:nvSpPr>
          <p:cNvPr id="124" name="Image"/>
          <p:cNvSpPr/>
          <p:nvPr>
            <p:ph type="pic" sz="quarter" idx="24"/>
          </p:nvPr>
        </p:nvSpPr>
        <p:spPr>
          <a:xfrm>
            <a:off x="1329918" y="681696"/>
            <a:ext cx="1811510" cy="1512464"/>
          </a:xfrm>
          <a:prstGeom prst="rect">
            <a:avLst/>
          </a:prstGeom>
        </p:spPr>
        <p:txBody>
          <a:bodyPr lIns="91439" tIns="45719" rIns="91439" bIns="45719" anchor="t">
            <a:noAutofit/>
          </a:bodyPr>
          <a:lstStyle/>
          <a:p>
            <a:pPr/>
          </a:p>
        </p:txBody>
      </p:sp>
      <p:sp>
        <p:nvSpPr>
          <p:cNvPr id="125" name="Enterprise Design Thinking Toolkit • August 23, 2018 • © 2018 IBM Corporation"/>
          <p:cNvSpPr txBox="1"/>
          <p:nvPr>
            <p:ph type="body" sz="quarter" idx="25"/>
          </p:nvPr>
        </p:nvSpPr>
        <p:spPr>
          <a:xfrm>
            <a:off x="1274233" y="12856633"/>
            <a:ext cx="6221723" cy="215901"/>
          </a:xfrm>
          <a:prstGeom prst="rect">
            <a:avLst/>
          </a:prstGeom>
        </p:spPr>
        <p:txBody>
          <a:bodyPr wrap="none" lIns="0" tIns="0" rIns="0" bIns="0" anchor="t">
            <a:spAutoFit/>
          </a:bodyPr>
          <a:lstStyle/>
          <a:p>
            <a:pPr marL="0" indent="0">
              <a:spcBef>
                <a:spcPts val="0"/>
              </a:spcBef>
              <a:buSzTx/>
              <a:buNone/>
              <a:defRPr sz="1400">
                <a:latin typeface="Helvetica"/>
                <a:ea typeface="Helvetica"/>
                <a:cs typeface="Helvetica"/>
                <a:sym typeface="Helvetica"/>
              </a:defRPr>
            </a:pPr>
            <a:r>
              <a:t>Enterprise Design Thinking Toolkit</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August 23, 2018</a:t>
            </a:r>
            <a:r>
              <a:rPr>
                <a:solidFill>
                  <a:schemeClr val="accent4">
                    <a:hueOff val="-461056"/>
                    <a:satOff val="4338"/>
                    <a:lumOff val="-10225"/>
                  </a:schemeClr>
                </a:solidFill>
              </a:rPr>
              <a:t> </a:t>
            </a:r>
            <a:r>
              <a:rPr>
                <a:solidFill>
                  <a:schemeClr val="accent1"/>
                </a:solidFill>
              </a:rPr>
              <a:t>•</a:t>
            </a:r>
            <a:r>
              <a:rPr>
                <a:solidFill>
                  <a:schemeClr val="accent4">
                    <a:hueOff val="-461056"/>
                    <a:satOff val="4338"/>
                    <a:lumOff val="-10225"/>
                  </a:schemeClr>
                </a:solidFill>
              </a:rPr>
              <a:t> </a:t>
            </a:r>
            <a:r>
              <a:t>© 2018 IBM Corporation</a:t>
            </a:r>
          </a:p>
        </p:txBody>
      </p:sp>
      <p:sp>
        <p:nvSpPr>
          <p:cNvPr id="126" name="Reflective…"/>
          <p:cNvSpPr txBox="1"/>
          <p:nvPr>
            <p:ph type="body" sz="quarter" idx="26"/>
          </p:nvPr>
        </p:nvSpPr>
        <p:spPr>
          <a:xfrm>
            <a:off x="1273344" y="7321877"/>
            <a:ext cx="4874433" cy="2364741"/>
          </a:xfrm>
          <a:prstGeom prst="rect">
            <a:avLst/>
          </a:prstGeom>
        </p:spPr>
        <p:txBody>
          <a:bodyPr wrap="none" lIns="0" tIns="0" rIns="0" bIns="0" anchor="t">
            <a:spAutoFit/>
          </a:bodyPr>
          <a:lstStyle/>
          <a:p>
            <a:pPr marL="0" indent="0">
              <a:lnSpc>
                <a:spcPct val="90000"/>
              </a:lnSpc>
              <a:spcBef>
                <a:spcPts val="0"/>
              </a:spcBef>
              <a:buSzTx/>
              <a:buNone/>
              <a:defRPr sz="8200">
                <a:latin typeface="Helvetica"/>
                <a:ea typeface="Helvetica"/>
                <a:cs typeface="Helvetica"/>
                <a:sym typeface="Helvetica"/>
              </a:defRPr>
            </a:pPr>
            <a:r>
              <a:t>Reflective </a:t>
            </a:r>
          </a:p>
          <a:p>
            <a:pPr marL="0" indent="0">
              <a:lnSpc>
                <a:spcPct val="90000"/>
              </a:lnSpc>
              <a:spcBef>
                <a:spcPts val="0"/>
              </a:spcBef>
              <a:buSzTx/>
              <a:buNone/>
              <a:defRPr sz="8200">
                <a:latin typeface="Helvetica"/>
                <a:ea typeface="Helvetica"/>
                <a:cs typeface="Helvetica"/>
                <a:sym typeface="Helvetica"/>
              </a:defRPr>
            </a:pPr>
            <a:r>
              <a:t>Activity</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OOLKIT"/>
          <p:cNvSpPr txBox="1"/>
          <p:nvPr/>
        </p:nvSpPr>
        <p:spPr>
          <a:xfrm>
            <a:off x="1374022" y="7120522"/>
            <a:ext cx="98670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lnSpc>
                <a:spcPct val="90000"/>
              </a:lnSpc>
              <a:defRPr b="0" sz="1800">
                <a:solidFill>
                  <a:srgbClr val="FFFFFF"/>
                </a:solidFill>
                <a:latin typeface="Helvetica"/>
                <a:ea typeface="Helvetica"/>
                <a:cs typeface="Helvetica"/>
                <a:sym typeface="Helvetica"/>
              </a:defRPr>
            </a:lvl1pPr>
          </a:lstStyle>
          <a:p>
            <a:pPr/>
            <a:r>
              <a:t>TOOLKIT</a:t>
            </a:r>
          </a:p>
        </p:txBody>
      </p:sp>
      <p:sp>
        <p:nvSpPr>
          <p:cNvPr id="3" name="Circle"/>
          <p:cNvSpPr/>
          <p:nvPr/>
        </p:nvSpPr>
        <p:spPr>
          <a:xfrm>
            <a:off x="12260298" y="-5529527"/>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4" name="Circle"/>
          <p:cNvSpPr/>
          <p:nvPr/>
        </p:nvSpPr>
        <p:spPr>
          <a:xfrm>
            <a:off x="19397698" y="-1028295"/>
            <a:ext cx="15772590" cy="15772590"/>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5" name="Circle"/>
          <p:cNvSpPr/>
          <p:nvPr/>
        </p:nvSpPr>
        <p:spPr>
          <a:xfrm>
            <a:off x="12260298" y="5084638"/>
            <a:ext cx="15772590" cy="15772591"/>
          </a:xfrm>
          <a:prstGeom prst="ellipse">
            <a:avLst/>
          </a:prstGeom>
          <a:solidFill>
            <a:schemeClr val="accent4">
              <a:hueOff val="-461056"/>
              <a:satOff val="4338"/>
              <a:lumOff val="-10225"/>
              <a:alpha val="80000"/>
            </a:schemeClr>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solidFill>
                  <a:srgbClr val="FFFFFF"/>
                </a:solidFill>
                <a:latin typeface="+mn-lt"/>
                <a:ea typeface="+mn-ea"/>
                <a:cs typeface="+mn-cs"/>
                <a:sym typeface="Helvetica Neue Medium"/>
              </a:defRPr>
            </a:pPr>
          </a:p>
        </p:txBody>
      </p:sp>
      <p:sp>
        <p:nvSpPr>
          <p:cNvPr id="6" name="Enterprise Design Thinking Toolkit • August 23, 2018 • © 2018 IBM Corporation"/>
          <p:cNvSpPr txBox="1"/>
          <p:nvPr/>
        </p:nvSpPr>
        <p:spPr>
          <a:xfrm>
            <a:off x="1274233" y="12856633"/>
            <a:ext cx="622172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solidFill>
                  <a:srgbClr val="F3F3F3"/>
                </a:solidFill>
                <a:latin typeface="Helvetica"/>
                <a:ea typeface="Helvetica"/>
                <a:cs typeface="Helvetica"/>
                <a:sym typeface="Helvetica"/>
              </a:defRPr>
            </a:pPr>
            <a:r>
              <a:t>Enterprise Design Thinking Toolkit </a:t>
            </a:r>
            <a:r>
              <a:rPr>
                <a:solidFill>
                  <a:schemeClr val="accent4">
                    <a:hueOff val="-461056"/>
                    <a:satOff val="4338"/>
                    <a:lumOff val="-10225"/>
                  </a:schemeClr>
                </a:solidFill>
              </a:rPr>
              <a:t>•</a:t>
            </a:r>
            <a:r>
              <a:t> August 23, 2018 </a:t>
            </a:r>
            <a:r>
              <a:rPr>
                <a:solidFill>
                  <a:schemeClr val="accent4">
                    <a:hueOff val="-461056"/>
                    <a:satOff val="4338"/>
                    <a:lumOff val="-10225"/>
                  </a:schemeClr>
                </a:solidFill>
              </a:rPr>
              <a:t>• </a:t>
            </a:r>
            <a:r>
              <a:t>© 2018 IBM Corporation</a:t>
            </a:r>
          </a:p>
        </p:txBody>
      </p:sp>
      <p:sp>
        <p:nvSpPr>
          <p:cNvPr id="7" name="Enterprise…"/>
          <p:cNvSpPr txBox="1"/>
          <p:nvPr/>
        </p:nvSpPr>
        <p:spPr>
          <a:xfrm>
            <a:off x="1210119" y="628709"/>
            <a:ext cx="2096644" cy="17454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a:solidFill>
                  <a:srgbClr val="FFFFFF"/>
                </a:solidFill>
              </a:defRPr>
            </a:pPr>
            <a:r>
              <a:t>Enterprise </a:t>
            </a:r>
          </a:p>
          <a:p>
            <a:pPr algn="l">
              <a:lnSpc>
                <a:spcPct val="90000"/>
              </a:lnSpc>
              <a:defRPr>
                <a:solidFill>
                  <a:srgbClr val="FFFFFF"/>
                </a:solidFill>
              </a:defRPr>
            </a:pPr>
            <a:r>
              <a:t>Design </a:t>
            </a:r>
          </a:p>
          <a:p>
            <a:pPr algn="l">
              <a:lnSpc>
                <a:spcPct val="90000"/>
              </a:lnSpc>
              <a:defRPr>
                <a:solidFill>
                  <a:srgbClr val="FFFFFF"/>
                </a:solidFill>
              </a:defRPr>
            </a:pPr>
            <a:r>
              <a:t>Thinking</a:t>
            </a:r>
          </a:p>
          <a:p>
            <a:pPr algn="l">
              <a:lnSpc>
                <a:spcPct val="90000"/>
              </a:lnSpc>
              <a:defRPr b="0" sz="2500">
                <a:solidFill>
                  <a:srgbClr val="FFFFFF"/>
                </a:solidFill>
                <a:latin typeface="Helvetica Neue Light"/>
                <a:ea typeface="Helvetica Neue Light"/>
                <a:cs typeface="Helvetica Neue Light"/>
                <a:sym typeface="Helvetica Neue Light"/>
              </a:defRPr>
            </a:pPr>
            <a:r>
              <a:t>by IBM</a:t>
            </a:r>
          </a:p>
        </p:txBody>
      </p:sp>
      <p:sp>
        <p:nvSpPr>
          <p:cNvPr id="8"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9"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hyperlink" Target="https://www.ibm.com/design/thinking/page/toolkit/activity/writing-hills" TargetMode="External"/><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 Id="rId3"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 Id="rId3"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 Id="rId3"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2" name="HillsBLUE.jpg" descr="HillsBLUE.jpg"/>
          <p:cNvPicPr>
            <a:picLocks noChangeAspect="1"/>
          </p:cNvPicPr>
          <p:nvPr>
            <p:ph type="pic" idx="21"/>
          </p:nvPr>
        </p:nvPicPr>
        <p:blipFill>
          <a:blip r:embed="rId2">
            <a:extLst/>
          </a:blip>
          <a:srcRect l="14" t="0" r="14" b="0"/>
          <a:stretch>
            <a:fillRect/>
          </a:stretch>
        </p:blipFill>
        <p:spPr>
          <a:xfrm>
            <a:off x="4054762" y="0"/>
            <a:ext cx="24544560" cy="13806314"/>
          </a:xfrm>
          <a:prstGeom prst="rect">
            <a:avLst/>
          </a:prstGeom>
        </p:spPr>
      </p:pic>
      <p:sp>
        <p:nvSpPr>
          <p:cNvPr id="453" name="Square"/>
          <p:cNvSpPr/>
          <p:nvPr/>
        </p:nvSpPr>
        <p:spPr>
          <a:xfrm rot="20598120">
            <a:off x="-5519471" y="-522463"/>
            <a:ext cx="15578072" cy="15578072"/>
          </a:xfrm>
          <a:prstGeom prst="rect">
            <a:avLst/>
          </a:prstGeom>
          <a:solidFill>
            <a:srgbClr val="FFFFFF"/>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latin typeface="+mn-lt"/>
                <a:ea typeface="+mn-ea"/>
                <a:cs typeface="+mn-cs"/>
                <a:sym typeface="Helvetica Neue Medium"/>
              </a:defRPr>
            </a:pPr>
          </a:p>
        </p:txBody>
      </p:sp>
      <p:sp>
        <p:nvSpPr>
          <p:cNvPr id="454" name="TOOLKIT"/>
          <p:cNvSpPr txBox="1"/>
          <p:nvPr>
            <p:ph type="body" idx="23"/>
          </p:nvPr>
        </p:nvSpPr>
        <p:spPr>
          <a:xfrm>
            <a:off x="1252015" y="5393322"/>
            <a:ext cx="986707" cy="279401"/>
          </a:xfrm>
          <a:prstGeom prst="rect">
            <a:avLst/>
          </a:prstGeom>
        </p:spPr>
        <p:txBody>
          <a:bodyPr/>
          <a:lstStyle/>
          <a:p>
            <a:pPr/>
            <a:r>
              <a:t>TOOLKIT</a:t>
            </a:r>
          </a:p>
        </p:txBody>
      </p:sp>
      <p:pic>
        <p:nvPicPr>
          <p:cNvPr id="455" name="Image" descr="Image"/>
          <p:cNvPicPr>
            <a:picLocks noChangeAspect="1"/>
          </p:cNvPicPr>
          <p:nvPr>
            <p:ph type="pic" idx="24"/>
          </p:nvPr>
        </p:nvPicPr>
        <p:blipFill>
          <a:blip r:embed="rId3">
            <a:extLst/>
          </a:blip>
          <a:stretch>
            <a:fillRect/>
          </a:stretch>
        </p:blipFill>
        <p:spPr>
          <a:prstGeom prst="rect">
            <a:avLst/>
          </a:prstGeom>
        </p:spPr>
      </p:pic>
      <p:sp>
        <p:nvSpPr>
          <p:cNvPr id="456" name="Hills"/>
          <p:cNvSpPr txBox="1"/>
          <p:nvPr>
            <p:ph type="body" idx="26"/>
          </p:nvPr>
        </p:nvSpPr>
        <p:spPr>
          <a:xfrm>
            <a:off x="1252015" y="5620077"/>
            <a:ext cx="1979564" cy="1244601"/>
          </a:xfrm>
          <a:prstGeom prst="rect">
            <a:avLst/>
          </a:prstGeom>
        </p:spPr>
        <p:txBody>
          <a:bodyPr/>
          <a:lstStyle>
            <a:lvl1pPr marL="0" indent="0">
              <a:lnSpc>
                <a:spcPct val="90000"/>
              </a:lnSpc>
              <a:spcBef>
                <a:spcPts val="0"/>
              </a:spcBef>
              <a:buSzTx/>
              <a:buNone/>
              <a:defRPr sz="8200">
                <a:latin typeface="Helvetica"/>
                <a:ea typeface="Helvetica"/>
                <a:cs typeface="Helvetica"/>
                <a:sym typeface="Helvetica"/>
              </a:defRPr>
            </a:lvl1pPr>
          </a:lstStyle>
          <a:p>
            <a:pPr/>
            <a:r>
              <a:t>Hills</a:t>
            </a:r>
          </a:p>
        </p:txBody>
      </p:sp>
      <p:sp>
        <p:nvSpPr>
          <p:cNvPr id="457" name="Get the latest version of this deck.">
            <a:hlinkClick r:id="rId4" invalidUrl="" action="" tgtFrame="" tooltip="" history="1" highlightClick="0" endSnd="0"/>
          </p:cNvPr>
          <p:cNvSpPr txBox="1"/>
          <p:nvPr/>
        </p:nvSpPr>
        <p:spPr>
          <a:xfrm>
            <a:off x="1216578" y="11934279"/>
            <a:ext cx="3586046"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800" u="sng">
                <a:solidFill>
                  <a:srgbClr val="1A9DEC"/>
                </a:solidFill>
                <a:latin typeface="Helvetica"/>
                <a:ea typeface="Helvetica"/>
                <a:cs typeface="Helvetica"/>
                <a:sym typeface="Helvetica"/>
              </a:defRPr>
            </a:lvl1pPr>
          </a:lstStyle>
          <a:p>
            <a:pPr/>
            <a:r>
              <a:t>Get the latest version of this deck.</a:t>
            </a:r>
          </a:p>
        </p:txBody>
      </p:sp>
      <p:pic>
        <p:nvPicPr>
          <p:cNvPr id="458" name="Screen Shot 2021-10-18 at 5.34.29 PM.png" descr="Screen Shot 2021-10-18 at 5.34.29 PM.png"/>
          <p:cNvPicPr>
            <a:picLocks noChangeAspect="1"/>
          </p:cNvPicPr>
          <p:nvPr/>
        </p:nvPicPr>
        <p:blipFill>
          <a:blip r:embed="rId5">
            <a:extLst/>
          </a:blip>
          <a:srcRect l="0" t="0" r="0" b="0"/>
          <a:stretch>
            <a:fillRect/>
          </a:stretch>
        </p:blipFill>
        <p:spPr>
          <a:xfrm>
            <a:off x="1244210" y="9968055"/>
            <a:ext cx="124900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990" y="0"/>
                  <a:pt x="5183" y="1057"/>
                  <a:pt x="3040" y="3166"/>
                </a:cubicBezTo>
                <a:cubicBezTo>
                  <a:pt x="1376" y="4803"/>
                  <a:pt x="372" y="6831"/>
                  <a:pt x="0" y="8950"/>
                </a:cubicBezTo>
                <a:lnTo>
                  <a:pt x="0" y="12650"/>
                </a:lnTo>
                <a:cubicBezTo>
                  <a:pt x="372" y="14769"/>
                  <a:pt x="1376" y="16797"/>
                  <a:pt x="3040" y="18434"/>
                </a:cubicBezTo>
                <a:cubicBezTo>
                  <a:pt x="5183" y="20543"/>
                  <a:pt x="7990" y="21600"/>
                  <a:pt x="10800" y="21600"/>
                </a:cubicBezTo>
                <a:cubicBezTo>
                  <a:pt x="13610" y="21600"/>
                  <a:pt x="16417" y="20543"/>
                  <a:pt x="18560" y="18434"/>
                </a:cubicBezTo>
                <a:cubicBezTo>
                  <a:pt x="20224" y="16797"/>
                  <a:pt x="21228" y="14769"/>
                  <a:pt x="21600" y="12650"/>
                </a:cubicBezTo>
                <a:lnTo>
                  <a:pt x="21600" y="8950"/>
                </a:lnTo>
                <a:cubicBezTo>
                  <a:pt x="21228" y="6831"/>
                  <a:pt x="20224" y="4803"/>
                  <a:pt x="18560" y="3166"/>
                </a:cubicBezTo>
                <a:cubicBezTo>
                  <a:pt x="16417" y="1057"/>
                  <a:pt x="13610" y="0"/>
                  <a:pt x="10800" y="0"/>
                </a:cubicBezTo>
                <a:close/>
              </a:path>
            </a:pathLst>
          </a:custGeom>
          <a:ln w="12700">
            <a:miter lim="400000"/>
          </a:ln>
        </p:spPr>
      </p:pic>
      <p:pic>
        <p:nvPicPr>
          <p:cNvPr id="459" name="Screen Shot 2021-10-18 at 5.33.39 PM.png" descr="Screen Shot 2021-10-18 at 5.33.39 PM.png"/>
          <p:cNvPicPr>
            <a:picLocks noChangeAspect="1"/>
          </p:cNvPicPr>
          <p:nvPr/>
        </p:nvPicPr>
        <p:blipFill>
          <a:blip r:embed="rId6">
            <a:extLst/>
          </a:blip>
          <a:srcRect l="0" t="2941" r="5643" b="6571"/>
          <a:stretch>
            <a:fillRect/>
          </a:stretch>
        </p:blipFill>
        <p:spPr>
          <a:xfrm>
            <a:off x="1234130" y="8180105"/>
            <a:ext cx="1269438" cy="1269854"/>
          </a:xfrm>
          <a:custGeom>
            <a:avLst/>
            <a:gdLst/>
            <a:ahLst/>
            <a:cxnLst>
              <a:cxn ang="0">
                <a:pos x="wd2" y="hd2"/>
              </a:cxn>
              <a:cxn ang="5400000">
                <a:pos x="wd2" y="hd2"/>
              </a:cxn>
              <a:cxn ang="10800000">
                <a:pos x="wd2" y="hd2"/>
              </a:cxn>
              <a:cxn ang="16200000">
                <a:pos x="wd2" y="hd2"/>
              </a:cxn>
            </a:cxnLst>
            <a:rect l="0" t="0" r="r" b="b"/>
            <a:pathLst>
              <a:path w="20594" h="20595" fill="norm" stroke="1" extrusionOk="0">
                <a:moveTo>
                  <a:pt x="10295" y="0"/>
                </a:moveTo>
                <a:cubicBezTo>
                  <a:pt x="7659" y="0"/>
                  <a:pt x="5025" y="1008"/>
                  <a:pt x="3013" y="3019"/>
                </a:cubicBezTo>
                <a:cubicBezTo>
                  <a:pt x="1020" y="5012"/>
                  <a:pt x="18" y="7616"/>
                  <a:pt x="0" y="10228"/>
                </a:cubicBezTo>
                <a:lnTo>
                  <a:pt x="0" y="10369"/>
                </a:lnTo>
                <a:cubicBezTo>
                  <a:pt x="18" y="12981"/>
                  <a:pt x="1020" y="15585"/>
                  <a:pt x="3013" y="17578"/>
                </a:cubicBezTo>
                <a:cubicBezTo>
                  <a:pt x="7036" y="21600"/>
                  <a:pt x="13554" y="21600"/>
                  <a:pt x="17577" y="17578"/>
                </a:cubicBezTo>
                <a:cubicBezTo>
                  <a:pt x="21600" y="13556"/>
                  <a:pt x="21600" y="7041"/>
                  <a:pt x="17577" y="3019"/>
                </a:cubicBezTo>
                <a:cubicBezTo>
                  <a:pt x="15565" y="1008"/>
                  <a:pt x="12931" y="0"/>
                  <a:pt x="10295" y="0"/>
                </a:cubicBezTo>
                <a:close/>
              </a:path>
            </a:pathLst>
          </a:custGeom>
          <a:ln w="12700">
            <a:miter lim="400000"/>
          </a:ln>
        </p:spPr>
      </p:pic>
      <p:sp>
        <p:nvSpPr>
          <p:cNvPr id="460" name="Group"/>
          <p:cNvSpPr/>
          <p:nvPr/>
        </p:nvSpPr>
        <p:spPr>
          <a:xfrm>
            <a:off x="2832096" y="10847608"/>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Method Expert - Innovation Team Argentina</a:t>
            </a:r>
          </a:p>
        </p:txBody>
      </p:sp>
      <p:sp>
        <p:nvSpPr>
          <p:cNvPr id="461" name="Group"/>
          <p:cNvSpPr/>
          <p:nvPr/>
        </p:nvSpPr>
        <p:spPr>
          <a:xfrm>
            <a:off x="2832096" y="10292741"/>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Valeria Cremona</a:t>
            </a:r>
          </a:p>
        </p:txBody>
      </p:sp>
      <p:sp>
        <p:nvSpPr>
          <p:cNvPr id="462" name="Group"/>
          <p:cNvSpPr/>
          <p:nvPr/>
        </p:nvSpPr>
        <p:spPr>
          <a:xfrm>
            <a:off x="2832096" y="9092929"/>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Method Expert - Innovation Team Argentina</a:t>
            </a:r>
          </a:p>
        </p:txBody>
      </p:sp>
      <p:sp>
        <p:nvSpPr>
          <p:cNvPr id="463" name="Group"/>
          <p:cNvSpPr/>
          <p:nvPr/>
        </p:nvSpPr>
        <p:spPr>
          <a:xfrm>
            <a:off x="2832096" y="8538062"/>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Juan Cruz Bruni</a:t>
            </a:r>
          </a:p>
        </p:txBody>
      </p:sp>
      <p:sp>
        <p:nvSpPr>
          <p:cNvPr id="464" name="Group"/>
          <p:cNvSpPr/>
          <p:nvPr/>
        </p:nvSpPr>
        <p:spPr>
          <a:xfrm>
            <a:off x="1301700" y="7865779"/>
            <a:ext cx="390782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2000">
                <a:latin typeface="Helvetica"/>
                <a:ea typeface="Helvetica"/>
                <a:cs typeface="Helvetica"/>
                <a:sym typeface="Helvetica"/>
              </a:defRPr>
            </a:lvl1pPr>
          </a:lstStyle>
          <a:p>
            <a:pPr/>
            <a:r>
              <a:t>Traducción y contribución:</a:t>
            </a:r>
          </a:p>
        </p:txBody>
      </p:sp>
      <p:sp>
        <p:nvSpPr>
          <p:cNvPr id="465"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2"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73" name="Refinamiento"/>
          <p:cNvSpPr txBox="1"/>
          <p:nvPr>
            <p:ph type="body" idx="22"/>
          </p:nvPr>
        </p:nvSpPr>
        <p:spPr>
          <a:prstGeom prst="rect">
            <a:avLst/>
          </a:prstGeom>
        </p:spPr>
        <p:txBody>
          <a:bodyPr/>
          <a:lstStyle/>
          <a:p>
            <a:pPr/>
            <a:r>
              <a:t>Refinamiento</a:t>
            </a:r>
          </a:p>
        </p:txBody>
      </p:sp>
      <p:pic>
        <p:nvPicPr>
          <p:cNvPr id="574" name="Toolkit Activities for Decks-87.jpg" descr="Toolkit Activities for Decks-87.jpg"/>
          <p:cNvPicPr>
            <a:picLocks noChangeAspect="1"/>
          </p:cNvPicPr>
          <p:nvPr>
            <p:ph type="pic" idx="23"/>
          </p:nvPr>
        </p:nvPicPr>
        <p:blipFill>
          <a:blip r:embed="rId3">
            <a:extLst/>
          </a:blip>
          <a:srcRect l="2105" t="0" r="2105" b="0"/>
          <a:stretch>
            <a:fillRect/>
          </a:stretch>
        </p:blipFill>
        <p:spPr>
          <a:prstGeom prst="rect">
            <a:avLst/>
          </a:prstGeom>
        </p:spPr>
      </p:pic>
      <p:sp>
        <p:nvSpPr>
          <p:cNvPr id="575" name="Pide a alguien externo que revise tus Hills y que te dé retroalimentación objetiva. Recuerda que las Hills son dinámicas y seguirán evolucionando según vaya cambiando tu visión del problema y el usuario."/>
          <p:cNvSpPr txBox="1"/>
          <p:nvPr>
            <p:ph type="body" idx="25"/>
          </p:nvPr>
        </p:nvSpPr>
        <p:spPr>
          <a:xfrm>
            <a:off x="1273513" y="3473779"/>
            <a:ext cx="8540982" cy="7721601"/>
          </a:xfrm>
          <a:prstGeom prst="rect">
            <a:avLst/>
          </a:prstGeom>
        </p:spPr>
        <p:txBody>
          <a:bodyPr/>
          <a:lstStyle/>
          <a:p>
            <a:pPr>
              <a:defRPr sz="5600"/>
            </a:pPr>
            <a:r>
              <a:t>Pide a alguien externo que revise tus Hills y que te dé retroalimentación objetiva. Recuerda que las Hills son dinámicas y seguirán evolucionando según vaya cambiando tu visión del problema y el usuario.</a:t>
            </a:r>
          </a:p>
          <a:p>
            <a:pPr/>
            <a:r>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7" name="PLaybacks.jpg" descr="PLaybacks.jpg"/>
          <p:cNvPicPr>
            <a:picLocks noChangeAspect="1"/>
          </p:cNvPicPr>
          <p:nvPr/>
        </p:nvPicPr>
        <p:blipFill>
          <a:blip r:embed="rId2">
            <a:extLst/>
          </a:blip>
          <a:srcRect l="5787" t="0" r="5787" b="0"/>
          <a:stretch>
            <a:fillRect/>
          </a:stretch>
        </p:blipFill>
        <p:spPr>
          <a:xfrm>
            <a:off x="8006210" y="-62568"/>
            <a:ext cx="16465720" cy="13840942"/>
          </a:xfrm>
          <a:prstGeom prst="rect">
            <a:avLst/>
          </a:prstGeom>
          <a:ln w="12700">
            <a:miter lim="400000"/>
          </a:ln>
        </p:spPr>
      </p:pic>
      <p:sp>
        <p:nvSpPr>
          <p:cNvPr id="578" name="Square"/>
          <p:cNvSpPr/>
          <p:nvPr/>
        </p:nvSpPr>
        <p:spPr>
          <a:xfrm rot="20598120">
            <a:off x="-5519471" y="-522463"/>
            <a:ext cx="15578072" cy="15578072"/>
          </a:xfrm>
          <a:prstGeom prst="rect">
            <a:avLst/>
          </a:prstGeom>
          <a:solidFill>
            <a:srgbClr val="FFFFFF"/>
          </a:solidFill>
          <a:ln w="12700">
            <a:miter lim="400000"/>
          </a:ln>
          <a:effectLst>
            <a:outerShdw sx="100000" sy="100000" kx="0" ky="0" algn="b" rotWithShape="0" blurRad="317500" dist="25400" dir="5400000">
              <a:srgbClr val="000000">
                <a:alpha val="11250"/>
              </a:srgbClr>
            </a:outerShdw>
          </a:effectLst>
        </p:spPr>
        <p:txBody>
          <a:bodyPr lIns="0" tIns="0" rIns="0" bIns="0" anchor="ctr"/>
          <a:lstStyle/>
          <a:p>
            <a:pPr>
              <a:defRPr b="0" sz="3200">
                <a:latin typeface="+mn-lt"/>
                <a:ea typeface="+mn-ea"/>
                <a:cs typeface="+mn-cs"/>
                <a:sym typeface="Helvetica Neue Medium"/>
              </a:defRPr>
            </a:pPr>
          </a:p>
        </p:txBody>
      </p:sp>
      <p:sp>
        <p:nvSpPr>
          <p:cNvPr id="579" name="Playback"/>
          <p:cNvSpPr txBox="1"/>
          <p:nvPr>
            <p:ph type="body" idx="22"/>
          </p:nvPr>
        </p:nvSpPr>
        <p:spPr>
          <a:prstGeom prst="rect">
            <a:avLst/>
          </a:prstGeom>
        </p:spPr>
        <p:txBody>
          <a:bodyPr/>
          <a:lstStyle>
            <a:lvl1pPr>
              <a:defRPr>
                <a:solidFill>
                  <a:srgbClr val="1A9DEC"/>
                </a:solidFill>
              </a:defRPr>
            </a:lvl1pPr>
          </a:lstStyle>
          <a:p>
            <a:pPr/>
            <a:r>
              <a:t>Playback</a:t>
            </a:r>
          </a:p>
        </p:txBody>
      </p:sp>
      <p:sp>
        <p:nvSpPr>
          <p:cNvPr id="580" name="60 min"/>
          <p:cNvSpPr txBox="1"/>
          <p:nvPr>
            <p:ph type="body" idx="25"/>
          </p:nvPr>
        </p:nvSpPr>
        <p:spPr>
          <a:prstGeom prst="rect">
            <a:avLst/>
          </a:prstGeom>
        </p:spPr>
        <p:txBody>
          <a:bodyPr/>
          <a:lstStyle/>
          <a:p>
            <a:pPr/>
            <a:r>
              <a:t>60 min</a:t>
            </a:r>
          </a:p>
        </p:txBody>
      </p:sp>
      <p:sp>
        <p:nvSpPr>
          <p:cNvPr id="581" name="Hills"/>
          <p:cNvSpPr txBox="1"/>
          <p:nvPr/>
        </p:nvSpPr>
        <p:spPr>
          <a:xfrm>
            <a:off x="1251937" y="11952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Hills</a:t>
            </a:r>
          </a:p>
        </p:txBody>
      </p:sp>
      <p:sp>
        <p:nvSpPr>
          <p:cNvPr id="582" name="Comparte las Hills con todos los involucrados."/>
          <p:cNvSpPr txBox="1"/>
          <p:nvPr/>
        </p:nvSpPr>
        <p:spPr>
          <a:xfrm>
            <a:off x="1273513" y="3473779"/>
            <a:ext cx="862611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b="0" sz="6000">
                <a:latin typeface="Helvetica"/>
                <a:ea typeface="Helvetica"/>
                <a:cs typeface="Helvetica"/>
                <a:sym typeface="Helvetica"/>
              </a:defRPr>
            </a:lvl1pPr>
          </a:lstStyle>
          <a:p>
            <a:pPr/>
            <a:r>
              <a:t>Comparte las Hills con todos los involucrados. </a:t>
            </a:r>
          </a:p>
        </p:txBody>
      </p:sp>
      <p:sp>
        <p:nvSpPr>
          <p:cNvPr id="583" name="No olvides: Etiqueta todas las preguntas y suposiciones para validarlas después. Sólo porque es una Hill no significa que sea una realidad."/>
          <p:cNvSpPr txBox="1"/>
          <p:nvPr/>
        </p:nvSpPr>
        <p:spPr>
          <a:xfrm>
            <a:off x="1421117" y="7821905"/>
            <a:ext cx="7021819" cy="2006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457200">
              <a:defRPr b="0">
                <a:latin typeface="Helvetica"/>
                <a:ea typeface="Helvetica"/>
                <a:cs typeface="Helvetica"/>
                <a:sym typeface="Helvetica"/>
              </a:defRPr>
            </a:pPr>
            <a:r>
              <a:rPr b="1"/>
              <a:t>No olvides: </a:t>
            </a:r>
            <a:r>
              <a:t>Etiqueta todas las preguntas y suposiciones para validarlas después. Sólo porque es una Hill no significa que sea una realidad.  </a:t>
            </a:r>
            <a:endParaRPr sz="1200">
              <a:latin typeface="Times Roman"/>
              <a:ea typeface="Times Roman"/>
              <a:cs typeface="Times Roman"/>
              <a:sym typeface="Times Roman"/>
            </a:endParaRPr>
          </a:p>
        </p:txBody>
      </p:sp>
      <p:sp>
        <p:nvSpPr>
          <p:cNvPr id="584" name="Enterprise Design Thinking Toolkit •© 2021 IBM Corporation"/>
          <p:cNvSpPr txBox="1"/>
          <p:nvPr/>
        </p:nvSpPr>
        <p:spPr>
          <a:xfrm>
            <a:off x="1274233" y="128693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Hills"/>
          <p:cNvSpPr txBox="1"/>
          <p:nvPr>
            <p:ph type="body" idx="21"/>
          </p:nvPr>
        </p:nvSpPr>
        <p:spPr>
          <a:xfrm>
            <a:off x="1273344" y="7321877"/>
            <a:ext cx="1979564" cy="1244601"/>
          </a:xfrm>
          <a:prstGeom prst="rect">
            <a:avLst/>
          </a:prstGeom>
        </p:spPr>
        <p:txBody>
          <a:bodyPr/>
          <a:lstStyle>
            <a:lvl1pPr marL="0" indent="0">
              <a:lnSpc>
                <a:spcPct val="90000"/>
              </a:lnSpc>
              <a:spcBef>
                <a:spcPts val="0"/>
              </a:spcBef>
              <a:buSzTx/>
              <a:buNone/>
              <a:defRPr sz="8200">
                <a:latin typeface="Helvetica"/>
                <a:ea typeface="Helvetica"/>
                <a:cs typeface="Helvetica"/>
                <a:sym typeface="Helvetica"/>
              </a:defRPr>
            </a:lvl1pPr>
          </a:lstStyle>
          <a:p>
            <a:pPr/>
            <a:r>
              <a:t>Hills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68" name="6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60 min</a:t>
            </a:r>
          </a:p>
        </p:txBody>
      </p:sp>
      <p:sp>
        <p:nvSpPr>
          <p:cNvPr id="469" name="Hills"/>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Hills</a:t>
            </a:r>
          </a:p>
        </p:txBody>
      </p:sp>
      <p:sp>
        <p:nvSpPr>
          <p:cNvPr id="470" name="IntroducciÓn"/>
          <p:cNvSpPr txBox="1"/>
          <p:nvPr>
            <p:ph type="body" idx="21"/>
          </p:nvPr>
        </p:nvSpPr>
        <p:spPr>
          <a:prstGeom prst="rect">
            <a:avLst/>
          </a:prstGeom>
        </p:spPr>
        <p:txBody>
          <a:bodyPr/>
          <a:lstStyle/>
          <a:p>
            <a:pPr/>
            <a:r>
              <a:t>IntroducciÓn</a:t>
            </a:r>
          </a:p>
        </p:txBody>
      </p:sp>
      <p:sp>
        <p:nvSpPr>
          <p:cNvPr id="471" name="Si no tienes claro a dónde vas, probablemente nunca llegues. Usa las Hills para definir claramente tu propósito en términos de usuario y valor de negocio."/>
          <p:cNvSpPr txBox="1"/>
          <p:nvPr>
            <p:ph type="body" idx="23"/>
          </p:nvPr>
        </p:nvSpPr>
        <p:spPr>
          <a:xfrm>
            <a:off x="892283" y="4804586"/>
            <a:ext cx="21162549" cy="6350001"/>
          </a:xfrm>
          <a:prstGeom prst="rect">
            <a:avLst/>
          </a:prstGeom>
        </p:spPr>
        <p:txBody>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Si no tienes claro a dónde vas, probablemente nunca llegues. Usa las Hills para definir claramente tu propósito en términos de usuario y valor de negocio. </a:t>
            </a:r>
          </a:p>
        </p:txBody>
      </p:sp>
      <p:sp>
        <p:nvSpPr>
          <p:cNvPr id="472" name="¿Por qué hacemos esto?"/>
          <p:cNvSpPr txBox="1"/>
          <p:nvPr/>
        </p:nvSpPr>
        <p:spPr>
          <a:xfrm>
            <a:off x="1273513" y="3473779"/>
            <a:ext cx="7249357"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latin typeface="Helvetica"/>
                <a:ea typeface="Helvetica"/>
                <a:cs typeface="Helvetica"/>
                <a:sym typeface="Helvetica"/>
              </a:defRPr>
            </a:lvl1pPr>
          </a:lstStyle>
          <a:p>
            <a:pPr/>
            <a:r>
              <a:t>¿Por qué hacemos esto?</a:t>
            </a:r>
          </a:p>
        </p:txBody>
      </p:sp>
      <p:sp>
        <p:nvSpPr>
          <p:cNvPr id="473"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76" name="6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60 min</a:t>
            </a:r>
          </a:p>
        </p:txBody>
      </p:sp>
      <p:sp>
        <p:nvSpPr>
          <p:cNvPr id="477" name="Hills"/>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Hills</a:t>
            </a:r>
          </a:p>
        </p:txBody>
      </p:sp>
      <p:sp>
        <p:nvSpPr>
          <p:cNvPr id="478" name="Redacta tus Hills al principio del proyecto, después de identificar las necesidades de tu usuario."/>
          <p:cNvSpPr txBox="1"/>
          <p:nvPr>
            <p:ph type="body" idx="23"/>
          </p:nvPr>
        </p:nvSpPr>
        <p:spPr>
          <a:xfrm>
            <a:off x="892283" y="4804586"/>
            <a:ext cx="21162549" cy="5130801"/>
          </a:xfrm>
          <a:prstGeom prst="rect">
            <a:avLst/>
          </a:prstGeom>
        </p:spPr>
        <p:txBody>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Redacta tus Hills al principio del proyecto, después de identificar las necesidades de tu usuario.  </a:t>
            </a:r>
          </a:p>
        </p:txBody>
      </p:sp>
      <p:sp>
        <p:nvSpPr>
          <p:cNvPr id="479" name="¿Cuándo utilizar esta actividad?"/>
          <p:cNvSpPr txBox="1"/>
          <p:nvPr/>
        </p:nvSpPr>
        <p:spPr>
          <a:xfrm>
            <a:off x="1273513" y="3473779"/>
            <a:ext cx="9229459"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latin typeface="Helvetica"/>
                <a:ea typeface="Helvetica"/>
                <a:cs typeface="Helvetica"/>
                <a:sym typeface="Helvetica"/>
              </a:defRPr>
            </a:lvl1pPr>
          </a:lstStyle>
          <a:p>
            <a:pPr/>
            <a:r>
              <a:t>¿Cuándo utilizar esta actividad?</a:t>
            </a:r>
          </a:p>
        </p:txBody>
      </p:sp>
      <p:sp>
        <p:nvSpPr>
          <p:cNvPr id="480" name="IntroducciÓ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IntroducciÓn</a:t>
            </a:r>
          </a:p>
        </p:txBody>
      </p:sp>
      <p:sp>
        <p:nvSpPr>
          <p:cNvPr id="481"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84" name="6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60 min</a:t>
            </a:r>
          </a:p>
        </p:txBody>
      </p:sp>
      <p:sp>
        <p:nvSpPr>
          <p:cNvPr id="485" name="Hills"/>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Hills</a:t>
            </a:r>
          </a:p>
        </p:txBody>
      </p:sp>
      <p:sp>
        <p:nvSpPr>
          <p:cNvPr id="486" name="Las Hills describen una acción que el usuario podrá completar, no describen una implementación.…"/>
          <p:cNvSpPr txBox="1"/>
          <p:nvPr>
            <p:ph type="body" idx="23"/>
          </p:nvPr>
        </p:nvSpPr>
        <p:spPr>
          <a:xfrm>
            <a:off x="968483" y="4396432"/>
            <a:ext cx="21162549" cy="7823201"/>
          </a:xfrm>
          <a:prstGeom prst="rect">
            <a:avLst/>
          </a:prstGeom>
        </p:spPr>
        <p:txBody>
          <a:bodyPr/>
          <a:lstStyle/>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Las Hills describen una acción que el usuario podrá completar, no describen una implementación.  </a:t>
            </a:r>
          </a:p>
          <a:p>
            <a:pPr lvl="1" marL="0" marR="55562" indent="0" defTabSz="1244600">
              <a:spcBef>
                <a:spcPts val="2000"/>
              </a:spcBef>
              <a:buClr>
                <a:srgbClr val="F7B92B"/>
              </a:buClr>
              <a:buSzTx/>
              <a:buNone/>
              <a:tabLst>
                <a:tab pos="368300" algn="l"/>
              </a:tabLst>
              <a:defRPr spc="-159" sz="8000">
                <a:uFill>
                  <a:solidFill>
                    <a:srgbClr val="424242"/>
                  </a:solidFill>
                </a:uFill>
                <a:latin typeface="Helvetica"/>
                <a:ea typeface="Helvetica"/>
                <a:cs typeface="Helvetica"/>
                <a:sym typeface="Helvetica"/>
              </a:defRPr>
            </a:pPr>
            <a:r>
              <a:t>Dan al equipo el espacio creativo que necesitan para producir ideas disruptivas. </a:t>
            </a:r>
          </a:p>
        </p:txBody>
      </p:sp>
      <p:sp>
        <p:nvSpPr>
          <p:cNvPr id="487" name="No olvides"/>
          <p:cNvSpPr txBox="1"/>
          <p:nvPr/>
        </p:nvSpPr>
        <p:spPr>
          <a:xfrm>
            <a:off x="1273513" y="3473779"/>
            <a:ext cx="3216729" cy="774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b="0" sz="5100">
                <a:latin typeface="Helvetica"/>
                <a:ea typeface="Helvetica"/>
                <a:cs typeface="Helvetica"/>
                <a:sym typeface="Helvetica"/>
              </a:defRPr>
            </a:lvl1pPr>
          </a:lstStyle>
          <a:p>
            <a:pPr/>
            <a:r>
              <a:t>No olvides </a:t>
            </a:r>
          </a:p>
        </p:txBody>
      </p:sp>
      <p:sp>
        <p:nvSpPr>
          <p:cNvPr id="488" name="IntroducciÓ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IntroducciÓn</a:t>
            </a:r>
          </a:p>
        </p:txBody>
      </p:sp>
      <p:sp>
        <p:nvSpPr>
          <p:cNvPr id="489"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Rectangle"/>
          <p:cNvSpPr/>
          <p:nvPr/>
        </p:nvSpPr>
        <p:spPr>
          <a:xfrm rot="17997048">
            <a:off x="-6267695" y="-4131248"/>
            <a:ext cx="22577850" cy="18466549"/>
          </a:xfrm>
          <a:prstGeom prst="rect">
            <a:avLst/>
          </a:prstGeom>
          <a:solidFill>
            <a:srgbClr val="FFFFFF"/>
          </a:solidFill>
          <a:ln w="12700">
            <a:miter lim="400000"/>
          </a:ln>
        </p:spPr>
        <p:txBody>
          <a:bodyPr lIns="0" tIns="0" rIns="0" bIns="0" anchor="ctr"/>
          <a:lstStyle/>
          <a:p>
            <a:pPr>
              <a:defRPr b="0" sz="3200">
                <a:solidFill>
                  <a:srgbClr val="D5D5D5"/>
                </a:solidFill>
                <a:latin typeface="+mn-lt"/>
                <a:ea typeface="+mn-ea"/>
                <a:cs typeface="+mn-cs"/>
                <a:sym typeface="Helvetica Neue Medium"/>
              </a:defRPr>
            </a:pPr>
          </a:p>
        </p:txBody>
      </p:sp>
      <p:sp>
        <p:nvSpPr>
          <p:cNvPr id="492" name="60 min"/>
          <p:cNvSpPr txBox="1"/>
          <p:nvPr/>
        </p:nvSpPr>
        <p:spPr>
          <a:xfrm>
            <a:off x="5018293" y="1277770"/>
            <a:ext cx="79826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Helvetica"/>
                <a:ea typeface="Helvetica"/>
                <a:cs typeface="Helvetica"/>
                <a:sym typeface="Helvetica"/>
              </a:defRPr>
            </a:lvl1pPr>
          </a:lstStyle>
          <a:p>
            <a:pPr/>
            <a:r>
              <a:t>60 min</a:t>
            </a:r>
          </a:p>
        </p:txBody>
      </p:sp>
      <p:sp>
        <p:nvSpPr>
          <p:cNvPr id="493" name="El tiempo sugerido para esta actividad es de 60 minutos,…"/>
          <p:cNvSpPr txBox="1"/>
          <p:nvPr>
            <p:ph type="body" idx="23"/>
          </p:nvPr>
        </p:nvSpPr>
        <p:spPr>
          <a:xfrm>
            <a:off x="1273513" y="3473779"/>
            <a:ext cx="16717226" cy="1562368"/>
          </a:xfrm>
          <a:prstGeom prst="rect">
            <a:avLst/>
          </a:prstGeom>
        </p:spPr>
        <p:txBody>
          <a:bodyPr/>
          <a:lstStyle/>
          <a:p>
            <a:pPr marL="0" indent="0" defTabSz="457200">
              <a:spcBef>
                <a:spcPts val="0"/>
              </a:spcBef>
              <a:buSzTx/>
              <a:buNone/>
              <a:defRPr sz="5100">
                <a:latin typeface="Helvetica"/>
                <a:ea typeface="Helvetica"/>
                <a:cs typeface="Helvetica"/>
                <a:sym typeface="Helvetica"/>
              </a:defRPr>
            </a:pPr>
            <a:r>
              <a:t>El tiempo sugerido para esta actividad es de </a:t>
            </a:r>
            <a:r>
              <a:rPr b="1"/>
              <a:t>60 minutos,</a:t>
            </a:r>
            <a:r>
              <a:t> </a:t>
            </a:r>
            <a:endParaRPr>
              <a:latin typeface="Times Roman"/>
              <a:ea typeface="Times Roman"/>
              <a:cs typeface="Times Roman"/>
              <a:sym typeface="Times Roman"/>
            </a:endParaRPr>
          </a:p>
          <a:p>
            <a:pPr marL="0" indent="0" defTabSz="457200">
              <a:spcBef>
                <a:spcPts val="0"/>
              </a:spcBef>
              <a:buSzTx/>
              <a:buNone/>
              <a:defRPr sz="5100">
                <a:latin typeface="Helvetica"/>
                <a:ea typeface="Helvetica"/>
                <a:cs typeface="Helvetica"/>
                <a:sym typeface="Helvetica"/>
              </a:defRPr>
            </a:pPr>
            <a:r>
              <a:rPr>
                <a:latin typeface="Times Roman"/>
                <a:ea typeface="Times Roman"/>
                <a:cs typeface="Times Roman"/>
                <a:sym typeface="Times Roman"/>
              </a:rPr>
              <a:t>¡</a:t>
            </a:r>
            <a:r>
              <a:t>pero tú decides!</a:t>
            </a:r>
          </a:p>
        </p:txBody>
      </p:sp>
      <p:sp>
        <p:nvSpPr>
          <p:cNvPr id="494" name="•Habla menos, escribe más. Escribe o dibuja tus ideas en los stickies antes de contarlas. Durante las discusiones, captura los puntos clave en stickies y ponlos en la pared.…"/>
          <p:cNvSpPr txBox="1"/>
          <p:nvPr/>
        </p:nvSpPr>
        <p:spPr>
          <a:xfrm>
            <a:off x="1621545" y="6282249"/>
            <a:ext cx="10203710" cy="443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Habla menos, escribe más. </a:t>
            </a:r>
            <a:r>
              <a:t>Escribe o dibuja tus ideas en los stickies antes de contarlas. Durante las discusiones, captura los puntos clave en stickies y ponlos en la pared.</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No hay ideas malas. </a:t>
            </a:r>
            <a:r>
              <a:t>Empieza por lo grande. Recolecta las ideas de todos, agrupa y busca patrones. Identifica las grandes ideas.</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Mantente enfocado en el usuario. </a:t>
            </a:r>
            <a:r>
              <a:t>Cuenta historias acerca de tu usuario para mantenerlo como el foco de atención.</a:t>
            </a:r>
            <a:endParaRPr sz="1200">
              <a:latin typeface="Times Roman"/>
              <a:ea typeface="Times Roman"/>
              <a:cs typeface="Times Roman"/>
              <a:sym typeface="Times Roman"/>
            </a:endParaRPr>
          </a:p>
        </p:txBody>
      </p:sp>
      <p:sp>
        <p:nvSpPr>
          <p:cNvPr id="495" name="•Todos participan. Todos tienen un marcador y un block de stickies.…"/>
          <p:cNvSpPr txBox="1"/>
          <p:nvPr/>
        </p:nvSpPr>
        <p:spPr>
          <a:xfrm>
            <a:off x="13011977" y="6244282"/>
            <a:ext cx="10203710" cy="473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Todos participan. </a:t>
            </a:r>
            <a:r>
              <a:t>Todos tienen un marcador y un block de stickies.</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Mantén a todos atentos. </a:t>
            </a:r>
            <a:r>
              <a:t>Evita conversaciones paralelas. Usa el “parking lot” para capturar puntos fuera del tema central.</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Atente a los tiempos de la agenda. </a:t>
            </a:r>
            <a:r>
              <a:t>Para lograr los objetivos necesitamos mantenernos dentro del plan.</a:t>
            </a:r>
            <a:endParaRPr>
              <a:latin typeface="Times Roman"/>
              <a:ea typeface="Times Roman"/>
              <a:cs typeface="Times Roman"/>
              <a:sym typeface="Times Roman"/>
            </a:endParaRPr>
          </a:p>
          <a:p>
            <a:pPr algn="l" defTabSz="457200">
              <a:defRPr b="0">
                <a:latin typeface="Helvetica"/>
                <a:ea typeface="Helvetica"/>
                <a:cs typeface="Helvetica"/>
                <a:sym typeface="Helvetica"/>
              </a:defRPr>
            </a:pPr>
            <a:r>
              <a:rPr>
                <a:solidFill>
                  <a:schemeClr val="accent1"/>
                </a:solidFill>
                <a:latin typeface="Times Roman"/>
                <a:ea typeface="Times Roman"/>
                <a:cs typeface="Times Roman"/>
                <a:sym typeface="Times Roman"/>
              </a:rPr>
              <a:t>•</a:t>
            </a:r>
            <a:r>
              <a:rPr b="1"/>
              <a:t>Sí, y… </a:t>
            </a:r>
            <a:r>
              <a:t>En lugar de descartar ideas, oblígate a construir sobre ellas.</a:t>
            </a:r>
            <a:endParaRPr>
              <a:latin typeface="Times Roman"/>
              <a:ea typeface="Times Roman"/>
              <a:cs typeface="Times Roman"/>
              <a:sym typeface="Times Roman"/>
            </a:endParaRPr>
          </a:p>
        </p:txBody>
      </p:sp>
      <p:sp>
        <p:nvSpPr>
          <p:cNvPr id="496" name="Enterprise Design Thinking Toolkit •© 2021 IBM Corporation"/>
          <p:cNvSpPr txBox="1"/>
          <p:nvPr/>
        </p:nvSpPr>
        <p:spPr>
          <a:xfrm>
            <a:off x="1274233" y="12856633"/>
            <a:ext cx="4725964"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a:defRPr b="0" sz="1400">
                <a:latin typeface="Helvetica"/>
                <a:ea typeface="Helvetica"/>
                <a:cs typeface="Helvetica"/>
                <a:sym typeface="Helvetica"/>
              </a:defRPr>
            </a:pPr>
            <a:r>
              <a:t>Enterprise Design Thinking Toolkit</a:t>
            </a:r>
            <a:r>
              <a:rPr>
                <a:solidFill>
                  <a:schemeClr val="accent1"/>
                </a:solidFill>
              </a:rPr>
              <a:t> •</a:t>
            </a:r>
            <a:r>
              <a:t>© 2021 IBM Corporation</a:t>
            </a:r>
          </a:p>
        </p:txBody>
      </p:sp>
      <p:sp>
        <p:nvSpPr>
          <p:cNvPr id="497" name="Hills"/>
          <p:cNvSpPr txBox="1"/>
          <p:nvPr/>
        </p:nvSpPr>
        <p:spPr>
          <a:xfrm>
            <a:off x="1251937" y="1182520"/>
            <a:ext cx="3802036"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500">
                <a:latin typeface="Helvetica"/>
                <a:ea typeface="Helvetica"/>
                <a:cs typeface="Helvetica"/>
                <a:sym typeface="Helvetica"/>
              </a:defRPr>
            </a:lvl1pPr>
          </a:lstStyle>
          <a:p>
            <a:pPr/>
            <a:r>
              <a:t>Hills</a:t>
            </a:r>
          </a:p>
        </p:txBody>
      </p:sp>
      <p:sp>
        <p:nvSpPr>
          <p:cNvPr id="498" name="IntroducciÓn"/>
          <p:cNvSpPr txBox="1"/>
          <p:nvPr/>
        </p:nvSpPr>
        <p:spPr>
          <a:xfrm>
            <a:off x="1273513" y="2926878"/>
            <a:ext cx="4498951" cy="33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buClr>
                <a:srgbClr val="FFA0C2"/>
              </a:buClr>
              <a:defRPr cap="all" spc="219" sz="2200">
                <a:solidFill>
                  <a:schemeClr val="accent1"/>
                </a:solidFill>
                <a:latin typeface="Helvetica"/>
                <a:ea typeface="Helvetica"/>
                <a:cs typeface="Helvetica"/>
                <a:sym typeface="Helvetica"/>
              </a:defRPr>
            </a:lvl1pPr>
          </a:lstStyle>
          <a:p>
            <a:pPr/>
            <a:r>
              <a:t>IntroducciÓn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Preparados……"/>
          <p:cNvSpPr txBox="1"/>
          <p:nvPr>
            <p:ph type="body" idx="21"/>
          </p:nvPr>
        </p:nvSpPr>
        <p:spPr>
          <a:xfrm>
            <a:off x="6804719" y="4000499"/>
            <a:ext cx="9517262" cy="5588001"/>
          </a:xfrm>
          <a:prstGeom prst="rect">
            <a:avLst/>
          </a:prstGeom>
        </p:spPr>
        <p:txBody>
          <a:bodyPr/>
          <a:lstStyle/>
          <a:p>
            <a:pPr algn="ctr"/>
            <a:r>
              <a:t>Preparados…</a:t>
            </a:r>
          </a:p>
          <a:p>
            <a:pPr algn="ctr"/>
            <a:r>
              <a:t>Listos…</a:t>
            </a:r>
          </a:p>
          <a:p>
            <a:pPr algn="ctr"/>
            <a:r>
              <a:t>¡Ahora!</a:t>
            </a:r>
          </a:p>
        </p:txBody>
      </p:sp>
      <p:grpSp>
        <p:nvGrpSpPr>
          <p:cNvPr id="553" name="Group"/>
          <p:cNvGrpSpPr/>
          <p:nvPr/>
        </p:nvGrpSpPr>
        <p:grpSpPr>
          <a:xfrm>
            <a:off x="-309596" y="-313256"/>
            <a:ext cx="25003191" cy="14342512"/>
            <a:chOff x="0" y="0"/>
            <a:chExt cx="25003190" cy="14342509"/>
          </a:xfrm>
        </p:grpSpPr>
        <p:grpSp>
          <p:nvGrpSpPr>
            <p:cNvPr id="514" name="Group"/>
            <p:cNvGrpSpPr/>
            <p:nvPr/>
          </p:nvGrpSpPr>
          <p:grpSpPr>
            <a:xfrm>
              <a:off x="944595" y="0"/>
              <a:ext cx="23084333" cy="252085"/>
              <a:chOff x="0" y="0"/>
              <a:chExt cx="23084332" cy="252084"/>
            </a:xfrm>
          </p:grpSpPr>
          <p:sp>
            <p:nvSpPr>
              <p:cNvPr id="501"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2"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3"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4"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5"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6"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7"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8"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09"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0"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1"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2"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3"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28" name="Group"/>
            <p:cNvGrpSpPr/>
            <p:nvPr/>
          </p:nvGrpSpPr>
          <p:grpSpPr>
            <a:xfrm>
              <a:off x="944595" y="14090425"/>
              <a:ext cx="23084333" cy="252085"/>
              <a:chOff x="0" y="0"/>
              <a:chExt cx="23084332" cy="252084"/>
            </a:xfrm>
          </p:grpSpPr>
          <p:sp>
            <p:nvSpPr>
              <p:cNvPr id="515" name="Line"/>
              <p:cNvSpPr/>
              <p:nvPr/>
            </p:nvSpPr>
            <p:spPr>
              <a:xfrm flipV="1">
                <a:off x="-1" y="0"/>
                <a:ext cx="2"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6" name="Line"/>
              <p:cNvSpPr/>
              <p:nvPr/>
            </p:nvSpPr>
            <p:spPr>
              <a:xfrm flipV="1">
                <a:off x="6259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7" name="Line"/>
              <p:cNvSpPr/>
              <p:nvPr/>
            </p:nvSpPr>
            <p:spPr>
              <a:xfrm flipV="1">
                <a:off x="512807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8" name="Line"/>
              <p:cNvSpPr/>
              <p:nvPr/>
            </p:nvSpPr>
            <p:spPr>
              <a:xfrm flipV="1">
                <a:off x="577071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19" name="Line"/>
              <p:cNvSpPr/>
              <p:nvPr/>
            </p:nvSpPr>
            <p:spPr>
              <a:xfrm flipV="1">
                <a:off x="63966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0" name="Line"/>
              <p:cNvSpPr/>
              <p:nvPr/>
            </p:nvSpPr>
            <p:spPr>
              <a:xfrm flipV="1">
                <a:off x="1090999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1" name="Line"/>
              <p:cNvSpPr/>
              <p:nvPr/>
            </p:nvSpPr>
            <p:spPr>
              <a:xfrm flipV="1">
                <a:off x="11552634"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2" name="Line"/>
              <p:cNvSpPr/>
              <p:nvPr/>
            </p:nvSpPr>
            <p:spPr>
              <a:xfrm flipV="1">
                <a:off x="12178605"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3" name="Line"/>
              <p:cNvSpPr/>
              <p:nvPr/>
            </p:nvSpPr>
            <p:spPr>
              <a:xfrm flipV="1">
                <a:off x="1669008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4" name="Line"/>
              <p:cNvSpPr/>
              <p:nvPr/>
            </p:nvSpPr>
            <p:spPr>
              <a:xfrm flipV="1">
                <a:off x="1733272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5" name="Line"/>
              <p:cNvSpPr/>
              <p:nvPr/>
            </p:nvSpPr>
            <p:spPr>
              <a:xfrm flipV="1">
                <a:off x="17958691"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6" name="Line"/>
              <p:cNvSpPr/>
              <p:nvPr/>
            </p:nvSpPr>
            <p:spPr>
              <a:xfrm flipV="1">
                <a:off x="2245836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27" name="Line"/>
              <p:cNvSpPr/>
              <p:nvPr/>
            </p:nvSpPr>
            <p:spPr>
              <a:xfrm flipV="1">
                <a:off x="23084332" y="0"/>
                <a:ext cx="1" cy="252085"/>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40" name="Group"/>
            <p:cNvGrpSpPr/>
            <p:nvPr/>
          </p:nvGrpSpPr>
          <p:grpSpPr>
            <a:xfrm>
              <a:off x="0" y="980218"/>
              <a:ext cx="254000" cy="12382073"/>
              <a:chOff x="0" y="0"/>
              <a:chExt cx="253999" cy="12382072"/>
            </a:xfrm>
          </p:grpSpPr>
          <p:sp>
            <p:nvSpPr>
              <p:cNvPr id="529"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0"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1"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2"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3"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4"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5"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6"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7"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8"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39"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nvGrpSpPr>
            <p:cNvPr id="552" name="Group"/>
            <p:cNvGrpSpPr/>
            <p:nvPr/>
          </p:nvGrpSpPr>
          <p:grpSpPr>
            <a:xfrm>
              <a:off x="24749190" y="980218"/>
              <a:ext cx="254001" cy="12382073"/>
              <a:chOff x="0" y="0"/>
              <a:chExt cx="253999" cy="12382072"/>
            </a:xfrm>
          </p:grpSpPr>
          <p:sp>
            <p:nvSpPr>
              <p:cNvPr id="541" name="Line"/>
              <p:cNvSpPr/>
              <p:nvPr/>
            </p:nvSpPr>
            <p:spPr>
              <a:xfrm>
                <a:off x="0" y="0"/>
                <a:ext cx="254000" cy="0"/>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2" name="Line"/>
              <p:cNvSpPr/>
              <p:nvPr/>
            </p:nvSpPr>
            <p:spPr>
              <a:xfrm>
                <a:off x="0" y="626533"/>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3" name="Line"/>
              <p:cNvSpPr/>
              <p:nvPr/>
            </p:nvSpPr>
            <p:spPr>
              <a:xfrm>
                <a:off x="0" y="92336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4" name="Line"/>
              <p:cNvSpPr/>
              <p:nvPr/>
            </p:nvSpPr>
            <p:spPr>
              <a:xfrm>
                <a:off x="0" y="267637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5" name="Line"/>
              <p:cNvSpPr/>
              <p:nvPr/>
            </p:nvSpPr>
            <p:spPr>
              <a:xfrm>
                <a:off x="0" y="442939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6" name="Line"/>
              <p:cNvSpPr/>
              <p:nvPr/>
            </p:nvSpPr>
            <p:spPr>
              <a:xfrm>
                <a:off x="0" y="6182404"/>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7" name="Line"/>
              <p:cNvSpPr/>
              <p:nvPr/>
            </p:nvSpPr>
            <p:spPr>
              <a:xfrm>
                <a:off x="0" y="7935417"/>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8" name="Line"/>
              <p:cNvSpPr/>
              <p:nvPr/>
            </p:nvSpPr>
            <p:spPr>
              <a:xfrm>
                <a:off x="0" y="9688431"/>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49" name="Line"/>
              <p:cNvSpPr/>
              <p:nvPr/>
            </p:nvSpPr>
            <p:spPr>
              <a:xfrm>
                <a:off x="0" y="11441445"/>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50" name="Line"/>
              <p:cNvSpPr/>
              <p:nvPr/>
            </p:nvSpPr>
            <p:spPr>
              <a:xfrm>
                <a:off x="0" y="11755539"/>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sp>
            <p:nvSpPr>
              <p:cNvPr id="551" name="Line"/>
              <p:cNvSpPr/>
              <p:nvPr/>
            </p:nvSpPr>
            <p:spPr>
              <a:xfrm>
                <a:off x="0" y="12382072"/>
                <a:ext cx="254000" cy="1"/>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b="0" sz="3200">
                    <a:solidFill>
                      <a:srgbClr val="FFFFFF"/>
                    </a:solidFill>
                    <a:latin typeface="+mn-lt"/>
                    <a:ea typeface="+mn-ea"/>
                    <a:cs typeface="+mn-cs"/>
                    <a:sym typeface="Helvetica Neue Medium"/>
                  </a:defRPr>
                </a:pPr>
              </a:p>
            </p:txBody>
          </p:sp>
        </p:gr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5"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pic>
        <p:nvPicPr>
          <p:cNvPr id="556" name="Toolkit Activities for Decks-84.jpg" descr="Toolkit Activities for Decks-84.jpg"/>
          <p:cNvPicPr>
            <a:picLocks noChangeAspect="1"/>
          </p:cNvPicPr>
          <p:nvPr>
            <p:ph type="pic" idx="23"/>
          </p:nvPr>
        </p:nvPicPr>
        <p:blipFill>
          <a:blip r:embed="rId3">
            <a:extLst/>
          </a:blip>
          <a:srcRect l="2105" t="0" r="2105" b="0"/>
          <a:stretch>
            <a:fillRect/>
          </a:stretch>
        </p:blipFill>
        <p:spPr>
          <a:prstGeom prst="rect">
            <a:avLst/>
          </a:prstGeom>
        </p:spPr>
      </p:pic>
      <p:sp>
        <p:nvSpPr>
          <p:cNvPr id="557" name="En la pizarra, dibuja un diagrama con tres secciones: Quién, Qué y Wow."/>
          <p:cNvSpPr txBox="1"/>
          <p:nvPr/>
        </p:nvSpPr>
        <p:spPr>
          <a:xfrm>
            <a:off x="1273513" y="3473779"/>
            <a:ext cx="8540982" cy="548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defRPr b="0" sz="6000">
                <a:latin typeface="Helvetica"/>
                <a:ea typeface="Helvetica"/>
                <a:cs typeface="Helvetica"/>
                <a:sym typeface="Helvetica"/>
              </a:defRPr>
            </a:pPr>
            <a:r>
              <a:t>En la pizarra, dibuja un diagrama con tres secciones: </a:t>
            </a:r>
            <a:r>
              <a:rPr i="1"/>
              <a:t>Quién, Qué y Wow.</a:t>
            </a:r>
            <a:endParaRPr i="1"/>
          </a:p>
          <a:p>
            <a:pPr algn="l">
              <a:defRPr b="0" sz="6000">
                <a:latin typeface="Helvetica"/>
                <a:ea typeface="Helvetica"/>
                <a:cs typeface="Helvetica"/>
                <a:sym typeface="Helvetica"/>
              </a:defRPr>
            </a:pPr>
          </a:p>
        </p:txBody>
      </p:sp>
      <p:sp>
        <p:nvSpPr>
          <p:cNvPr id="558" name="PREPARAción"/>
          <p:cNvSpPr txBox="1"/>
          <p:nvPr/>
        </p:nvSpPr>
        <p:spPr>
          <a:xfrm>
            <a:off x="1273513" y="2926878"/>
            <a:ext cx="4498951"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a:buClr>
                <a:srgbClr val="FFA0C2"/>
              </a:buClr>
              <a:defRPr cap="all" spc="219" sz="2200">
                <a:solidFill>
                  <a:schemeClr val="accent1"/>
                </a:solidFill>
                <a:latin typeface="Helvetica"/>
                <a:ea typeface="Helvetica"/>
                <a:cs typeface="Helvetica"/>
                <a:sym typeface="Helvetica"/>
              </a:defRPr>
            </a:lvl1pPr>
          </a:lstStyle>
          <a:p>
            <a:pPr/>
            <a:r>
              <a:t>PREPARAción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0"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61" name="Ideación"/>
          <p:cNvSpPr txBox="1"/>
          <p:nvPr>
            <p:ph type="body" idx="22"/>
          </p:nvPr>
        </p:nvSpPr>
        <p:spPr>
          <a:prstGeom prst="rect">
            <a:avLst/>
          </a:prstGeom>
        </p:spPr>
        <p:txBody>
          <a:bodyPr/>
          <a:lstStyle/>
          <a:p>
            <a:pPr/>
            <a:r>
              <a:t>Ideación</a:t>
            </a:r>
          </a:p>
        </p:txBody>
      </p:sp>
      <p:pic>
        <p:nvPicPr>
          <p:cNvPr id="562" name="Toolkit Activities for Decks-85.jpg" descr="Toolkit Activities for Decks-85.jpg"/>
          <p:cNvPicPr>
            <a:picLocks noChangeAspect="1"/>
          </p:cNvPicPr>
          <p:nvPr>
            <p:ph type="pic" idx="23"/>
          </p:nvPr>
        </p:nvPicPr>
        <p:blipFill>
          <a:blip r:embed="rId3">
            <a:extLst/>
          </a:blip>
          <a:srcRect l="2105" t="0" r="2105" b="0"/>
          <a:stretch>
            <a:fillRect/>
          </a:stretch>
        </p:blipFill>
        <p:spPr>
          <a:prstGeom prst="rect">
            <a:avLst/>
          </a:prstGeom>
        </p:spPr>
      </p:pic>
      <p:sp>
        <p:nvSpPr>
          <p:cNvPr id="563" name="Generen muchas ideas para cada sección y compártanlas entre todos."/>
          <p:cNvSpPr txBox="1"/>
          <p:nvPr>
            <p:ph type="body" idx="25"/>
          </p:nvPr>
        </p:nvSpPr>
        <p:spPr>
          <a:xfrm>
            <a:off x="1273513" y="3473779"/>
            <a:ext cx="8540982" cy="3657601"/>
          </a:xfrm>
          <a:prstGeom prst="rect">
            <a:avLst/>
          </a:prstGeom>
        </p:spPr>
        <p:txBody>
          <a:bodyPr/>
          <a:lstStyle/>
          <a:p>
            <a:pPr/>
            <a:r>
              <a:t>Generen muchas ideas para cada sección y compártanlas entre todos. </a:t>
            </a:r>
          </a:p>
        </p:txBody>
      </p:sp>
      <p:sp>
        <p:nvSpPr>
          <p:cNvPr id="564" name="Construye sobre las ideas de los otros, enfócate en cantidad no en calidad. Evita los detalles técnicos."/>
          <p:cNvSpPr txBox="1"/>
          <p:nvPr/>
        </p:nvSpPr>
        <p:spPr>
          <a:xfrm>
            <a:off x="1421117" y="8102248"/>
            <a:ext cx="5669567" cy="1828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spcBef>
                <a:spcPts val="3000"/>
              </a:spcBef>
              <a:defRPr b="0">
                <a:latin typeface="Helvetica"/>
                <a:ea typeface="Helvetica"/>
                <a:cs typeface="Helvetica"/>
                <a:sym typeface="Helvetica"/>
              </a:defRPr>
            </a:lvl1pPr>
          </a:lstStyle>
          <a:p>
            <a:pPr/>
            <a:r>
              <a:t>Construye sobre las ideas de los otros, enfócate en cantidad no en calidad. Evita los detalles técnicos.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6" name="Image" descr="Image"/>
          <p:cNvPicPr>
            <a:picLocks noChangeAspect="1"/>
          </p:cNvPicPr>
          <p:nvPr>
            <p:ph type="pic" idx="21"/>
          </p:nvPr>
        </p:nvPicPr>
        <p:blipFill>
          <a:blip r:embed="rId2">
            <a:extLst/>
          </a:blip>
          <a:srcRect l="67108" t="11603" r="0" b="30070"/>
          <a:stretch>
            <a:fillRect/>
          </a:stretch>
        </p:blipFill>
        <p:spPr>
          <a:xfrm>
            <a:off x="12004554" y="-16103"/>
            <a:ext cx="12402329" cy="13748205"/>
          </a:xfrm>
          <a:prstGeom prst="rect">
            <a:avLst/>
          </a:prstGeom>
        </p:spPr>
      </p:pic>
      <p:sp>
        <p:nvSpPr>
          <p:cNvPr id="567" name="Construcción"/>
          <p:cNvSpPr txBox="1"/>
          <p:nvPr>
            <p:ph type="body" idx="22"/>
          </p:nvPr>
        </p:nvSpPr>
        <p:spPr>
          <a:prstGeom prst="rect">
            <a:avLst/>
          </a:prstGeom>
        </p:spPr>
        <p:txBody>
          <a:bodyPr/>
          <a:lstStyle/>
          <a:p>
            <a:pPr/>
            <a:r>
              <a:t>Construcción</a:t>
            </a:r>
          </a:p>
        </p:txBody>
      </p:sp>
      <p:pic>
        <p:nvPicPr>
          <p:cNvPr id="568" name="Toolkit Activities for Decks-86.jpg" descr="Toolkit Activities for Decks-86.jpg"/>
          <p:cNvPicPr>
            <a:picLocks noChangeAspect="1"/>
          </p:cNvPicPr>
          <p:nvPr>
            <p:ph type="pic" idx="23"/>
          </p:nvPr>
        </p:nvPicPr>
        <p:blipFill>
          <a:blip r:embed="rId3">
            <a:extLst/>
          </a:blip>
          <a:srcRect l="2105" t="0" r="2105" b="0"/>
          <a:stretch>
            <a:fillRect/>
          </a:stretch>
        </p:blipFill>
        <p:spPr>
          <a:prstGeom prst="rect">
            <a:avLst/>
          </a:prstGeom>
        </p:spPr>
      </p:pic>
      <p:sp>
        <p:nvSpPr>
          <p:cNvPr id="569" name="Resume las frases y combina los elementos de cada sección hasta crear la oración que mejor describa tu propósito para el usuario."/>
          <p:cNvSpPr txBox="1"/>
          <p:nvPr>
            <p:ph type="body" idx="24"/>
          </p:nvPr>
        </p:nvSpPr>
        <p:spPr>
          <a:xfrm>
            <a:off x="1421117" y="7147585"/>
            <a:ext cx="6038122" cy="1828801"/>
          </a:xfrm>
          <a:prstGeom prst="rect">
            <a:avLst/>
          </a:prstGeom>
        </p:spPr>
        <p:txBody>
          <a:bodyPr/>
          <a:lstStyle>
            <a:lvl1pPr marL="0" indent="0">
              <a:spcBef>
                <a:spcPts val="3000"/>
              </a:spcBef>
              <a:buSzTx/>
              <a:buNone/>
              <a:defRPr sz="3000">
                <a:latin typeface="Helvetica"/>
                <a:ea typeface="Helvetica"/>
                <a:cs typeface="Helvetica"/>
                <a:sym typeface="Helvetica"/>
              </a:defRPr>
            </a:lvl1pPr>
          </a:lstStyle>
          <a:p>
            <a:pPr/>
            <a:r>
              <a:t>Resume las frases y combina los elementos de cada sección hasta crear la oración que mejor describa tu propósito para el usuario.  </a:t>
            </a:r>
          </a:p>
        </p:txBody>
      </p:sp>
      <p:sp>
        <p:nvSpPr>
          <p:cNvPr id="570" name="Construye frases usando las ideas en cada sección."/>
          <p:cNvSpPr txBox="1"/>
          <p:nvPr>
            <p:ph type="body" idx="25"/>
          </p:nvPr>
        </p:nvSpPr>
        <p:spPr>
          <a:prstGeom prst="rect">
            <a:avLst/>
          </a:prstGeom>
        </p:spPr>
        <p:txBody>
          <a:bodyPr/>
          <a:lstStyle/>
          <a:p>
            <a:pPr/>
            <a:r>
              <a:t>Construye frases usando las ideas en cada sección.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